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</p:sldMasterIdLst>
  <p:sldIdLst>
    <p:sldId id="267" r:id="rId8"/>
    <p:sldId id="268" r:id="rId9"/>
    <p:sldId id="270" r:id="rId10"/>
    <p:sldId id="277" r:id="rId11"/>
    <p:sldId id="274" r:id="rId12"/>
    <p:sldId id="278" r:id="rId13"/>
    <p:sldId id="279" r:id="rId14"/>
    <p:sldId id="280" r:id="rId15"/>
    <p:sldId id="283" r:id="rId16"/>
    <p:sldId id="272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184557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76796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372601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 lIns="91410" tIns="45706" rIns="91410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  <a:prstGeom prst="rect">
            <a:avLst/>
          </a:prstGeom>
        </p:spPr>
        <p:txBody>
          <a:bodyPr lIns="91410" tIns="45706" rIns="91410" bIns="45706"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613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0" tIns="45706" rIns="91410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lIns="91410" tIns="45706" rIns="91410" bIns="4570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0326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lIns="91410" tIns="45706" rIns="91410" bIns="45706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1410" tIns="45706" rIns="91410" bIns="45706"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47780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0" tIns="45706" rIns="91410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6688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lIns="91410" tIns="45706" rIns="91410" bIns="45706"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lIns="91410" tIns="45706" rIns="91410" bIns="45706"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2964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0" tIns="45706" rIns="91410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0098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06045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10" tIns="45706" rIns="91410" bIns="45706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 lIns="91410" tIns="45706" rIns="91410" bIns="45706"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44160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644552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10" tIns="45706" rIns="91410" bIns="45706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10" tIns="45706" rIns="91410" bIns="45706"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10" tIns="45706" rIns="91410" bIns="45706"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27307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0" tIns="45706" rIns="91410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 lIns="91410" tIns="45706" rIns="91410" bIns="4570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23102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  <a:prstGeom prst="rect">
            <a:avLst/>
          </a:prstGeom>
        </p:spPr>
        <p:txBody>
          <a:bodyPr vert="eaVert" lIns="91410" tIns="45706" rIns="91410" bIns="4570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  <a:prstGeom prst="rect">
            <a:avLst/>
          </a:prstGeom>
        </p:spPr>
        <p:txBody>
          <a:bodyPr vert="eaVert" lIns="91410" tIns="45706" rIns="91410" bIns="4570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65604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13203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7058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7471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6479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819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34744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777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3458411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1571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5773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30809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71409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7154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41739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20055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88850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18004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7484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3547954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21504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32922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65482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95610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0850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56371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446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66486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83070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156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2195622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3172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22882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37165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96463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12126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94435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22454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705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7445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2450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8532034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08897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61704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62325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71968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84694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03378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62400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92875"/>
            <a:ext cx="4114800" cy="365125"/>
          </a:xfrm>
          <a:prstGeom prst="rect">
            <a:avLst/>
          </a:prstGeom>
        </p:spPr>
        <p:txBody>
          <a:bodyPr lIns="91340" tIns="45672" rIns="91340" bIns="45672"/>
          <a:lstStyle>
            <a:lvl1pPr>
              <a:defRPr sz="800" baseline="0" dirty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J. Sanjay WCRP CORDEX South Asia Planning Meeting 25-26 Feb 2012</a:t>
            </a:r>
          </a:p>
        </p:txBody>
      </p:sp>
    </p:spTree>
    <p:extLst>
      <p:ext uri="{BB962C8B-B14F-4D97-AF65-F5344CB8AC3E}">
        <p14:creationId xmlns:p14="http://schemas.microsoft.com/office/powerpoint/2010/main" val="768883416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921531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DF4072-E901-4AB9-AF26-24934CA5269F}" type="datetimeFigureOut">
              <a:rPr lang="en-US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9/24/2023</a:t>
            </a:fld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8FDD2F-4436-471C-AF56-67F8F58E1383}" type="slidenum">
              <a:rPr lang="en-US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6001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1289129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103186-8366-4EF0-B9BD-4509AB1C910D}" type="slidenum">
              <a:rPr lang="en-US">
                <a:solidFill>
                  <a:srgbClr val="000000"/>
                </a:solidFill>
                <a:latin typeface="Arial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18110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103186-8366-4EF0-B9BD-4509AB1C910D}" type="slidenum">
              <a:rPr lang="en-US">
                <a:solidFill>
                  <a:srgbClr val="000000"/>
                </a:solidFill>
                <a:latin typeface="Arial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2344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103186-8366-4EF0-B9BD-4509AB1C910D}" type="slidenum">
              <a:rPr lang="en-US">
                <a:solidFill>
                  <a:srgbClr val="000000"/>
                </a:solidFill>
                <a:latin typeface="Arial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79492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103186-8366-4EF0-B9BD-4509AB1C910D}" type="slidenum">
              <a:rPr lang="en-US">
                <a:solidFill>
                  <a:srgbClr val="000000"/>
                </a:solidFill>
                <a:latin typeface="Arial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40392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D2D0F-528C-45E8-B812-F8B00610393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278905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103186-8366-4EF0-B9BD-4509AB1C910D}" type="slidenum">
              <a:rPr lang="en-US">
                <a:solidFill>
                  <a:srgbClr val="000000"/>
                </a:solidFill>
                <a:latin typeface="Arial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72350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103186-8366-4EF0-B9BD-4509AB1C910D}" type="slidenum">
              <a:rPr lang="en-US">
                <a:solidFill>
                  <a:srgbClr val="000000"/>
                </a:solidFill>
                <a:latin typeface="Arial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7135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181531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884969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421F7-607A-48A6-B2B7-FDA71AD42C66}" type="datetimeFigureOut">
              <a:rPr lang="en-IN" smtClean="0"/>
              <a:t>24-09-23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DD5DB-A9A4-4907-95AB-322F9CD6BA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406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71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3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0EAA2-9269-4273-940E-11A59291601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E30F8-A6FF-44BD-BFE3-61BE1EB95849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9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DDB27-19AD-4EA2-9391-0CBF02C850D4}" type="datetimeFigureOut">
              <a:rPr lang="en-IN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24-09-23</a:t>
            </a:fld>
            <a:endParaRPr lang="en-IN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9421F-B30C-41E4-B5DE-D627682405CB}" type="slidenum">
              <a:rPr lang="en-IN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6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6800"/>
            <a:ext cx="8001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Line 4"/>
          <p:cNvSpPr>
            <a:spLocks noChangeShapeType="1"/>
          </p:cNvSpPr>
          <p:nvPr userDrawn="1"/>
        </p:nvSpPr>
        <p:spPr bwMode="auto">
          <a:xfrm flipH="1" flipV="1">
            <a:off x="323850" y="6381750"/>
            <a:ext cx="8667750" cy="1905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lIns="91340" tIns="45672" rIns="91340" bIns="4567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2" name="Line 5"/>
          <p:cNvSpPr>
            <a:spLocks noChangeShapeType="1"/>
          </p:cNvSpPr>
          <p:nvPr userDrawn="1"/>
        </p:nvSpPr>
        <p:spPr bwMode="auto">
          <a:xfrm flipV="1">
            <a:off x="8763000" y="304800"/>
            <a:ext cx="0" cy="63246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lIns="91340" tIns="45672" rIns="91340" bIns="4567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29" name="Picture 6" descr="iitmlogo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72488" y="0"/>
            <a:ext cx="6715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512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</a:defRPr>
      </a:lvl5pPr>
      <a:lvl6pPr marL="4567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4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1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69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36550" indent="-33655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6600" indent="-2794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650" indent="-2222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850" indent="-2222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1050" indent="-2222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995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722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448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174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cg.gvc.gu.se/cordex_fps_cptp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hyperlink" Target="https://doi.org/10.1007/s00382-022-06543-3" TargetMode="Externa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ordex.org/data-access/how-to-access-the-data/" TargetMode="External"/><Relationship Id="rId3" Type="http://schemas.openxmlformats.org/officeDocument/2006/relationships/hyperlink" Target="mailto:sanjay@tropmet.res.in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9.xml"/><Relationship Id="rId6" Type="http://schemas.openxmlformats.org/officeDocument/2006/relationships/hyperlink" Target="https://www.wcrp-climate.org/wgcm-cmip/wgcm-cmip6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hyperlink" Target="http://cccr.tropmet.res.in/home/data_portals.jsp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cordex.org/domains/region-6-south-asia-2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hyperlink" Target="http://cccr.tropmet.res.in/home/cordexsa_pub.jsp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doi.org/10.1007/978-981-15-4327-2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cordex.org/wp-content/uploads/2020/12/CORDEX_simulations_Dec_2020.xlsx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hyperlink" Target="https://cordex.org/data-access/regional-climate-change-simulations-for-cordex-domains/" TargetMode="External"/><Relationship Id="rId9" Type="http://schemas.openxmlformats.org/officeDocument/2006/relationships/hyperlink" Target="https://cds.climate.copernicus.eu/cdsapp#!/dataset/projections-cordex-domains-single-levels?tab=overvie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active-atlas.ipcc.ch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teractive-atlas.ipcc.ch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active-atlas.ipcc.ch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t="25768" r="72761" b="23595"/>
          <a:stretch/>
        </p:blipFill>
        <p:spPr bwMode="auto">
          <a:xfrm>
            <a:off x="395536" y="3861048"/>
            <a:ext cx="2052370" cy="245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t="16030" r="71836" b="62546"/>
          <a:stretch/>
        </p:blipFill>
        <p:spPr bwMode="auto">
          <a:xfrm>
            <a:off x="399423" y="3008007"/>
            <a:ext cx="1752600" cy="82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411760" y="2629068"/>
            <a:ext cx="6408712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Regional Climate Modeling In The Framework Of CORDEX South Asia</a:t>
            </a:r>
          </a:p>
          <a:p>
            <a:pPr algn="ctr"/>
            <a:endParaRPr lang="en-US" sz="1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2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Sanjay </a:t>
            </a:r>
            <a:r>
              <a:rPr lang="en-US" sz="2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Jayanarayanan</a:t>
            </a:r>
            <a:endParaRPr lang="en-US" sz="2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en-US" sz="2000" b="1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Centre for Climate Change Research (CCCR)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Indian Institute of Tropical Meteorology (IITM), Pune, India</a:t>
            </a:r>
          </a:p>
          <a:p>
            <a:pPr algn="ctr"/>
            <a:endParaRPr lang="en-US" sz="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 Autonomous Institute of the </a:t>
            </a: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Ministry </a:t>
            </a: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 Earth Sciences, </a:t>
            </a:r>
            <a:r>
              <a:rPr lang="en-US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Govt.of</a:t>
            </a: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India</a:t>
            </a:r>
          </a:p>
          <a:p>
            <a:pPr algn="ctr"/>
            <a:endParaRPr lang="en-US" sz="8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105" y="89164"/>
            <a:ext cx="5679207" cy="176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404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658417"/>
            <a:ext cx="881651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     CCCR-IITM 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is a modeling partner in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this five 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year (2020-2024) International </a:t>
            </a:r>
            <a:endParaRPr lang="en-US" sz="16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     CORDEX 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Flagship Pilot Study (FPS) project </a:t>
            </a:r>
            <a:endParaRPr lang="en-US" sz="16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endParaRPr lang="en-US" sz="800" dirty="0">
              <a:solidFill>
                <a:prstClr val="black"/>
              </a:solidFill>
              <a:latin typeface="Comic Sans MS" pitchFamily="66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omic Sans MS" pitchFamily="66" charset="0"/>
              </a:rPr>
              <a:t>This </a:t>
            </a:r>
            <a:r>
              <a:rPr lang="en-US" sz="1400" dirty="0">
                <a:solidFill>
                  <a:prstClr val="black"/>
                </a:solidFill>
                <a:latin typeface="Comic Sans MS" pitchFamily="66" charset="0"/>
              </a:rPr>
              <a:t>FPS aims to better understand the regional characteristics of water cycle and its </a:t>
            </a:r>
            <a:r>
              <a:rPr lang="en-US" sz="1400" dirty="0" err="1">
                <a:solidFill>
                  <a:prstClr val="black"/>
                </a:solidFill>
                <a:latin typeface="Comic Sans MS" pitchFamily="66" charset="0"/>
              </a:rPr>
              <a:t>variabilities</a:t>
            </a:r>
            <a:r>
              <a:rPr lang="en-US" sz="1400" dirty="0">
                <a:solidFill>
                  <a:prstClr val="black"/>
                </a:solidFill>
                <a:latin typeface="Comic Sans MS" pitchFamily="66" charset="0"/>
              </a:rPr>
              <a:t> and changes over the TP and adjoining regions using a set of coordinated high resolution regional climate downscaling experiments carried out by international participants with a focus on convection-permitting simulations (2-5 km) using different models or model setups.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64002" y="725668"/>
            <a:ext cx="8384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5838" indent="-985838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CORDEX-FPS: High 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resolution climate modeling with a focus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 </a:t>
            </a:r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mesoscale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convective systems and associated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precipitation</a:t>
            </a:r>
          </a:p>
          <a:p>
            <a:pPr marL="985838" indent="-985838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	over 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Third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Pole region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9" t="16030" r="37725" b="65393"/>
          <a:stretch/>
        </p:blipFill>
        <p:spPr bwMode="auto">
          <a:xfrm>
            <a:off x="35496" y="44624"/>
            <a:ext cx="1656184" cy="68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9712" y="202837"/>
            <a:ext cx="5173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Convection-Permitting Third Pole (CPTP)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88705" y="1341221"/>
            <a:ext cx="35365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omic Sans MS" pitchFamily="66" charset="0"/>
                <a:hlinkClick r:id="rId3"/>
              </a:rPr>
              <a:t>http://rcg.gvc.gu.se/cordex_fps_cptp/</a:t>
            </a:r>
            <a:r>
              <a:rPr lang="en-US" sz="1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en-IN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3" r="41433" b="15355"/>
          <a:stretch/>
        </p:blipFill>
        <p:spPr bwMode="auto">
          <a:xfrm>
            <a:off x="95757" y="4706053"/>
            <a:ext cx="5268331" cy="196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6381328"/>
            <a:ext cx="35496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IN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</a:t>
            </a:r>
            <a:r>
              <a:rPr lang="en-IN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doi.org/10.1007/s00382-022-06543-3</a:t>
            </a:r>
            <a:r>
              <a:rPr lang="en-IN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IN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511" y="3789040"/>
            <a:ext cx="3653008" cy="20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222" y="3443521"/>
            <a:ext cx="53798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first results from multi-model, multi-physics ensemble simulations of three case studies show high performance across a range of meteorological situations and are close to available observational estimates in simulating precipitation and near-surface temperature. </a:t>
            </a:r>
            <a:endParaRPr lang="en-IN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480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/>
          </p:cNvPicPr>
          <p:nvPr/>
        </p:nvPicPr>
        <p:blipFill>
          <a:blip r:embed="rId2" cstate="print"/>
          <a:srcRect t="21864" r="14412"/>
          <a:stretch>
            <a:fillRect/>
          </a:stretch>
        </p:blipFill>
        <p:spPr bwMode="auto">
          <a:xfrm>
            <a:off x="-6350" y="6270625"/>
            <a:ext cx="91503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590800" y="3634026"/>
            <a:ext cx="39084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Thanks for your 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attention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Email: </a:t>
            </a:r>
            <a:r>
              <a:rPr lang="en-US" sz="16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  <a:hlinkClick r:id="rId3"/>
              </a:rPr>
              <a:t>sanjay@tropmet.res.in</a:t>
            </a:r>
            <a:endParaRPr lang="en-US" sz="1600" dirty="0">
              <a:solidFill>
                <a:srgbClr val="FFFFFF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7544" y="4431774"/>
            <a:ext cx="8136904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Thank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You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  <a:p>
            <a:pPr marL="1254125" lvl="1" indent="-17462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ICRC-CORDEX 2023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Organisers</a:t>
            </a:r>
            <a:endParaRPr lang="en-US" dirty="0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  <a:p>
            <a:pPr marL="1254125" lvl="1" indent="-1746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 Director IITM</a:t>
            </a:r>
          </a:p>
          <a:p>
            <a:pPr marL="1254125" lvl="1" indent="-1746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CCCR-IITM Team Members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t="16329" r="11990" b="67641"/>
          <a:stretch/>
        </p:blipFill>
        <p:spPr bwMode="auto">
          <a:xfrm>
            <a:off x="2286000" y="6248400"/>
            <a:ext cx="4813443" cy="52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19070" r="38866" b="28527"/>
          <a:stretch/>
        </p:blipFill>
        <p:spPr bwMode="auto">
          <a:xfrm>
            <a:off x="10633" y="107225"/>
            <a:ext cx="2379921" cy="119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33" y="762000"/>
            <a:ext cx="32659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https://</a:t>
            </a:r>
            <a:r>
              <a:rPr lang="en-IN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www.wcrp-climate.org/wgcm-cmip/wgcm-cmip6</a:t>
            </a:r>
            <a:r>
              <a:rPr lang="en-IN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15659" r="30233" b="40000"/>
          <a:stretch/>
        </p:blipFill>
        <p:spPr bwMode="auto">
          <a:xfrm>
            <a:off x="3733800" y="135385"/>
            <a:ext cx="2910384" cy="108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32028" y="885110"/>
            <a:ext cx="33674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8"/>
              </a:rPr>
              <a:t>https://cordex.org/data-access/how-to-access-the-data</a:t>
            </a:r>
            <a:r>
              <a:rPr lang="en-IN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8"/>
              </a:rPr>
              <a:t>/</a:t>
            </a:r>
            <a:r>
              <a:rPr lang="en-IN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14574" r="20291" b="13334"/>
          <a:stretch/>
        </p:blipFill>
        <p:spPr bwMode="auto">
          <a:xfrm>
            <a:off x="10633" y="1524000"/>
            <a:ext cx="252721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091" y="3182779"/>
            <a:ext cx="29029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10"/>
              </a:rPr>
              <a:t>http://</a:t>
            </a:r>
            <a:r>
              <a:rPr lang="en-IN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10"/>
              </a:rPr>
              <a:t>cccr.tropmet.res.in/home/data_portals.jsp</a:t>
            </a:r>
            <a:r>
              <a:rPr lang="en-IN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1" t="24652" r="25785" b="27442"/>
          <a:stretch/>
        </p:blipFill>
        <p:spPr bwMode="auto">
          <a:xfrm>
            <a:off x="3708991" y="1504507"/>
            <a:ext cx="3782277" cy="204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2590800" y="2362200"/>
            <a:ext cx="978408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91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2" cstate="print"/>
          <a:srcRect l="31212" t="13542" r="36163" b="75000"/>
          <a:stretch>
            <a:fillRect/>
          </a:stretch>
        </p:blipFill>
        <p:spPr bwMode="auto">
          <a:xfrm>
            <a:off x="1905000" y="882650"/>
            <a:ext cx="38862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9"/>
          <p:cNvSpPr txBox="1">
            <a:spLocks noChangeArrowheads="1"/>
          </p:cNvSpPr>
          <p:nvPr/>
        </p:nvSpPr>
        <p:spPr bwMode="auto">
          <a:xfrm>
            <a:off x="5713040" y="4007741"/>
            <a:ext cx="28194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High Resolution (50 km) Dynamical Downscaling of CMIP5  Climate Projections based on RCP Scenarios during 1950-2100 using multiple RCMs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2147826"/>
            <a:ext cx="4839071" cy="371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11"/>
          <p:cNvSpPr txBox="1">
            <a:spLocks noChangeArrowheads="1"/>
          </p:cNvSpPr>
          <p:nvPr/>
        </p:nvSpPr>
        <p:spPr bwMode="auto">
          <a:xfrm>
            <a:off x="152400" y="52388"/>
            <a:ext cx="82296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Regional Climate Information for Application Studies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 CORDEX South Asia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9703" name="Rectangle 6"/>
          <p:cNvSpPr>
            <a:spLocks noChangeArrowheads="1"/>
          </p:cNvSpPr>
          <p:nvPr/>
        </p:nvSpPr>
        <p:spPr bwMode="auto">
          <a:xfrm>
            <a:off x="5436096" y="3140968"/>
            <a:ext cx="34793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is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leading CORDEX (Coordinated Regional Climate Downscaling Experiment) over South Asia Region </a:t>
            </a:r>
          </a:p>
        </p:txBody>
      </p:sp>
      <p:pic>
        <p:nvPicPr>
          <p:cNvPr id="1639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630188"/>
            <a:ext cx="33528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228600" y="60198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5425" lvl="1" indent="-5238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More information for CORDEX South Asia data access from CCCR-IITM </a:t>
            </a:r>
            <a:r>
              <a:rPr lang="en-US" sz="1400" dirty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Climate Data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Portal and ESGF </a:t>
            </a:r>
            <a:r>
              <a:rPr lang="en-US" sz="1400" dirty="0" err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datanode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 are provided at</a:t>
            </a:r>
            <a:r>
              <a:rPr lang="en-US" sz="1400" dirty="0" smtClean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: </a:t>
            </a:r>
            <a:r>
              <a:rPr lang="en-US" sz="1400" b="1" dirty="0" smtClean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http://cccr.tropmet.res.in/home/cordexsa_datasets.jsp</a:t>
            </a:r>
            <a:endParaRPr lang="en-US" sz="1400" dirty="0">
              <a:solidFill>
                <a:srgbClr val="C0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15349" t="10417" r="45894" b="77951"/>
          <a:stretch/>
        </p:blipFill>
        <p:spPr bwMode="auto">
          <a:xfrm>
            <a:off x="5220072" y="2564904"/>
            <a:ext cx="3373767" cy="56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68480" t="10417" r="23467" b="73958"/>
          <a:stretch/>
        </p:blipFill>
        <p:spPr bwMode="auto">
          <a:xfrm>
            <a:off x="8532440" y="2658088"/>
            <a:ext cx="442657" cy="4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t="16030" r="71836" b="62546"/>
          <a:stretch/>
        </p:blipFill>
        <p:spPr bwMode="auto">
          <a:xfrm>
            <a:off x="152400" y="1006627"/>
            <a:ext cx="1752600" cy="82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4341" y="1804038"/>
            <a:ext cx="4179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https://cordex.org/domains/region-6-south-asia-2</a:t>
            </a:r>
            <a:r>
              <a:rPr lang="en-IN" sz="1400" dirty="0" smtClean="0">
                <a:solidFill>
                  <a:srgbClr val="000000"/>
                </a:solidFill>
                <a:hlinkClick r:id="rId7"/>
              </a:rPr>
              <a:t>/</a:t>
            </a:r>
            <a:r>
              <a:rPr lang="en-IN" sz="1400" dirty="0" smtClean="0">
                <a:solidFill>
                  <a:srgbClr val="000000"/>
                </a:solidFill>
              </a:rPr>
              <a:t> </a:t>
            </a:r>
            <a:endParaRPr lang="en-IN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50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4624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7" algn="just">
              <a:spcBef>
                <a:spcPct val="20000"/>
              </a:spcBef>
              <a:defRPr/>
            </a:pPr>
            <a:r>
              <a:rPr lang="en-IN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	CORDEX South Asia (WAS) Activities</a:t>
            </a:r>
          </a:p>
          <a:p>
            <a:pPr marL="173037" algn="just">
              <a:spcBef>
                <a:spcPct val="20000"/>
              </a:spcBef>
              <a:defRPr/>
            </a:pPr>
            <a:endParaRPr lang="en-IN" sz="12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173037" algn="just">
              <a:spcBef>
                <a:spcPct val="20000"/>
              </a:spcBef>
              <a:defRPr/>
            </a:pPr>
            <a:r>
              <a:rPr lang="en-IN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Opportunities and Challenges for better assessment </a:t>
            </a:r>
            <a:r>
              <a:rPr lang="en-IN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 </a:t>
            </a:r>
            <a:r>
              <a:rPr lang="en-IN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regional </a:t>
            </a:r>
            <a:r>
              <a:rPr lang="en-IN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climate </a:t>
            </a:r>
            <a:r>
              <a:rPr lang="en-IN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change</a:t>
            </a:r>
            <a:endParaRPr lang="en-IN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t="16030" r="71836" b="62546"/>
          <a:stretch/>
        </p:blipFill>
        <p:spPr bwMode="auto">
          <a:xfrm>
            <a:off x="92252" y="55396"/>
            <a:ext cx="1310619" cy="61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319" y="1844824"/>
            <a:ext cx="42711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meteorological drought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spots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based 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CORDEX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en-US" sz="1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US" sz="10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Spinoni</a:t>
            </a:r>
            <a:r>
              <a:rPr lang="en-US" sz="1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al., 2020)</a:t>
            </a:r>
          </a:p>
          <a:p>
            <a:endParaRPr lang="en-US" sz="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Contrasting regional and global climate simulations over South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 </a:t>
            </a:r>
            <a:r>
              <a:rPr lang="en-US" sz="1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US" sz="10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Rana</a:t>
            </a:r>
            <a:r>
              <a:rPr lang="en-US" sz="1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al., 2020)</a:t>
            </a:r>
          </a:p>
          <a:p>
            <a:endParaRPr lang="en-US" sz="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Added value 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CORDEX-SA experiments in simulating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monsoon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precipitation 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 </a:t>
            </a:r>
            <a:r>
              <a:rPr lang="en-US" sz="1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US" sz="10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Choudhary</a:t>
            </a:r>
            <a:r>
              <a:rPr lang="en-US" sz="1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etal.2018)</a:t>
            </a:r>
          </a:p>
          <a:p>
            <a:endParaRPr lang="en-US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cascade of GCM and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downscaling (dynamical versus statistical)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uncertainties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capturing the </a:t>
            </a:r>
            <a:r>
              <a:rPr lang="en-US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spatio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-temporal variability of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hydro-climatic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projections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over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 </a:t>
            </a:r>
            <a:r>
              <a:rPr lang="en-US" sz="1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(Sharma et al., 2017)</a:t>
            </a:r>
          </a:p>
          <a:p>
            <a:endParaRPr lang="en-US" sz="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dynamic regional models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value 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global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projections 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 monsoon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n-US" sz="1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(Singh </a:t>
            </a:r>
            <a:r>
              <a:rPr lang="en-US" sz="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etal</a:t>
            </a:r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2017)</a:t>
            </a:r>
          </a:p>
          <a:p>
            <a:endParaRPr lang="en-US" sz="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Climatic uncertainty in RCMs is far larger than observations over the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Himalayan water towers </a:t>
            </a:r>
          </a:p>
          <a:p>
            <a:pPr algn="r"/>
            <a:r>
              <a:rPr lang="en-US" sz="1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(Mishra 2015)</a:t>
            </a:r>
            <a:endParaRPr lang="en-US" sz="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Reliability of regional and global climate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models to 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precipitation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extremes 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</a:p>
          <a:p>
            <a:pPr algn="r"/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(Mishra et al., 2014)</a:t>
            </a:r>
            <a:endParaRPr lang="en-IN" sz="1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5688" y="5085184"/>
            <a:ext cx="4752815" cy="13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27984" y="6279703"/>
            <a:ext cx="2535532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Grid cells (in red) where models show </a:t>
            </a:r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bias </a:t>
            </a:r>
            <a:r>
              <a:rPr lang="en-US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(±10%) </a:t>
            </a:r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day </a:t>
            </a:r>
            <a:r>
              <a:rPr lang="en-US" sz="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</a:t>
            </a:r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maxima </a:t>
            </a:r>
            <a:r>
              <a:rPr lang="en-US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25 year return </a:t>
            </a:r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and </a:t>
            </a:r>
            <a:r>
              <a:rPr lang="en-US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(d) models and the area </a:t>
            </a:r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(%) (Fig. 9, Mishra et al. 2014)</a:t>
            </a:r>
            <a:endParaRPr lang="en-IN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57386"/>
            <a:ext cx="2592288" cy="139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0846" y="1124744"/>
            <a:ext cx="8519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 than 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research publications (2014 onwards) </a:t>
            </a:r>
            <a:r>
              <a:rPr lang="en-US" sz="1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analysed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RCM outputs from the CORDEX South Asia 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ensemble 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(see  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://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cccr.tropmet.res.in/home/cordexsa_pub.jsp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)</a:t>
            </a:r>
          </a:p>
        </p:txBody>
      </p:sp>
      <p:sp>
        <p:nvSpPr>
          <p:cNvPr id="9" name="Rectangle 8"/>
          <p:cNvSpPr/>
          <p:nvPr/>
        </p:nvSpPr>
        <p:spPr>
          <a:xfrm>
            <a:off x="7524328" y="4843889"/>
            <a:ext cx="1619672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Ensemble mean JJAS 1951-2007 (Fig. 4, Mishra  2015)</a:t>
            </a:r>
            <a:endParaRPr lang="en-IN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83" y="2204864"/>
            <a:ext cx="2648609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52320" y="3285564"/>
            <a:ext cx="1601924" cy="21544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ISMR (Fig. 16, Singh et al.,  2017)</a:t>
            </a:r>
            <a:endParaRPr lang="en-IN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r="17107" b="8611"/>
          <a:stretch/>
        </p:blipFill>
        <p:spPr bwMode="auto">
          <a:xfrm>
            <a:off x="4289414" y="1772816"/>
            <a:ext cx="211537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644008" y="4674622"/>
            <a:ext cx="1411781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 JJAS mean </a:t>
            </a:r>
            <a:r>
              <a:rPr lang="en-US" sz="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</a:t>
            </a:r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(Fig. </a:t>
            </a:r>
            <a:r>
              <a:rPr lang="en-US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Choudhary</a:t>
            </a:r>
            <a:r>
              <a:rPr lang="en-US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 2018)</a:t>
            </a:r>
            <a:endParaRPr lang="en-IN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214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6" y="29603"/>
            <a:ext cx="6641874" cy="446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867"/>
            <a:ext cx="2323756" cy="313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 bwMode="auto">
          <a:xfrm>
            <a:off x="307901" y="4601670"/>
            <a:ext cx="3016476" cy="224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r="12407" b="18127"/>
          <a:stretch/>
        </p:blipFill>
        <p:spPr bwMode="auto">
          <a:xfrm>
            <a:off x="3505200" y="4572000"/>
            <a:ext cx="3124200" cy="224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53200" y="5867400"/>
            <a:ext cx="25240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Source: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Krishnan </a:t>
            </a: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et al., </a:t>
            </a:r>
            <a:r>
              <a:rPr lang="en-US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(2020) </a:t>
            </a:r>
            <a:r>
              <a:rPr lang="en-IN" sz="1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SpringerNature</a:t>
            </a:r>
            <a:r>
              <a:rPr lang="en-IN" sz="1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;</a:t>
            </a:r>
            <a:endParaRPr lang="en-IN" sz="1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  <a:hlinkClick r:id="rId6"/>
              </a:rPr>
              <a:t>https</a:t>
            </a:r>
            <a:r>
              <a:rPr lang="en-IN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  <a:hlinkClick r:id="rId6"/>
              </a:rPr>
              <a:t>://doi.org/10.1007/978-981-15-4327-2</a:t>
            </a:r>
            <a:endParaRPr lang="en-IN" sz="1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7123" y="3284984"/>
            <a:ext cx="247615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CORDEX South Asia future projections of 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regional climate change 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over 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India </a:t>
            </a:r>
          </a:p>
          <a:p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      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(In Krishnan et al., 2020)</a:t>
            </a:r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15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1" r="45815" b="11509"/>
          <a:stretch/>
        </p:blipFill>
        <p:spPr bwMode="auto">
          <a:xfrm>
            <a:off x="136114" y="3311921"/>
            <a:ext cx="5184576" cy="306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6354511"/>
            <a:ext cx="548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https://cordex.org/wp-content/uploads/2020/12/CORDEX_simulations_Dec_2020.xlsx</a:t>
            </a:r>
            <a:r>
              <a:rPr lang="en-IN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7698" y="361160"/>
            <a:ext cx="7568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CORDEX simulations are stored in a distributed archive </a:t>
            </a:r>
          </a:p>
          <a:p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(the Earth System Grid Federation, ESGF) after standardization </a:t>
            </a:r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&amp;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curation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https://cordex.org/data-access/regional-climate-change-simulations-for-cordex-domains/</a:t>
            </a: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IN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88005" r="70175" b="5468"/>
          <a:stretch/>
        </p:blipFill>
        <p:spPr bwMode="auto">
          <a:xfrm>
            <a:off x="115298" y="2276872"/>
            <a:ext cx="4987691" cy="69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47791" r="69955" b="44289"/>
          <a:stretch/>
        </p:blipFill>
        <p:spPr bwMode="auto">
          <a:xfrm>
            <a:off x="179512" y="1445882"/>
            <a:ext cx="4959480" cy="83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t="16030" r="71836" b="62546"/>
          <a:stretch/>
        </p:blipFill>
        <p:spPr bwMode="auto">
          <a:xfrm>
            <a:off x="93028" y="72008"/>
            <a:ext cx="1310619" cy="61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t="25768" r="72761" b="23595"/>
          <a:stretch/>
        </p:blipFill>
        <p:spPr bwMode="auto">
          <a:xfrm>
            <a:off x="107504" y="776659"/>
            <a:ext cx="1072325" cy="128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3" r="45646" b="43034"/>
          <a:stretch/>
        </p:blipFill>
        <p:spPr bwMode="auto">
          <a:xfrm>
            <a:off x="5652120" y="2780928"/>
            <a:ext cx="3424213" cy="15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868144" y="2204864"/>
            <a:ext cx="288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7" algn="just">
              <a:spcBef>
                <a:spcPct val="20000"/>
              </a:spcBef>
              <a:defRPr/>
            </a:pPr>
            <a:r>
              <a:rPr lang="en-IN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Climate Data Store (CDS) CORDEX data subset</a:t>
            </a:r>
            <a:endParaRPr lang="en-IN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0444" y="6097819"/>
            <a:ext cx="3666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https://cds.climate.copernicus.eu/cdsapp#!/</a:t>
            </a:r>
            <a:r>
              <a:rPr lang="en-IN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dataset/projections-cordex-domains-single-levels?tab=overview</a:t>
            </a:r>
            <a:r>
              <a:rPr lang="en-IN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IN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80444" y="4509120"/>
            <a:ext cx="35958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CDS subset of CORDEX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data is an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effort done by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Copernicus to consolidate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World-wide CORDEX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dataset, and has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also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contributed to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IPCC-AR6 WGI 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activities</a:t>
            </a:r>
            <a:endParaRPr lang="en-IN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13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5545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97537" y="2209800"/>
            <a:ext cx="401786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Spatial distribution of annual maximum 1-day precipitation (Rx1day, mm) over South Asia and adjoining regions averaged for the historical reference period 1986-2005 from the multi-model ensemble (MME) mean of 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global (CMIP6 and CMIP5) 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and 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downscaled regional (CORDEX 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South 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Asia) 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historical 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climate simulations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. 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Rx1day is an index for CID category Heavy Precipitation &amp; Pluvial Floods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The 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spatial maps are drawn online using the IPCC Interactive Atlas 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(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Gutiérrez et al.,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2021;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  <a:hlinkClick r:id="rId3"/>
              </a:rPr>
              <a:t>https://interactive-atlas.ipcc.ch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  <a:hlinkClick r:id="rId3"/>
              </a:rPr>
              <a:t>/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)</a:t>
            </a:r>
            <a:endParaRPr lang="en-IN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15580" r="7051" b="17004"/>
          <a:stretch/>
        </p:blipFill>
        <p:spPr bwMode="auto">
          <a:xfrm>
            <a:off x="4876800" y="0"/>
            <a:ext cx="417897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974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0" y="2380332"/>
            <a:ext cx="3163480" cy="394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63" y="72008"/>
            <a:ext cx="379962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2008"/>
            <a:ext cx="5306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Climate Models Simulated </a:t>
            </a:r>
            <a:endParaRPr lang="en-IN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Regional </a:t>
            </a:r>
            <a:r>
              <a:rPr lang="en-IN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to Local Precipitation Extremes</a:t>
            </a:r>
            <a:endParaRPr lang="en-IN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20" y="6324600"/>
            <a:ext cx="5147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The spatial maps are drawn </a:t>
            </a:r>
            <a:r>
              <a:rPr lang="en-US" sz="1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using </a:t>
            </a: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the </a:t>
            </a:r>
            <a:r>
              <a:rPr lang="en-US" sz="1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data extracted from IPCC </a:t>
            </a: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Interactive Atlas </a:t>
            </a:r>
            <a:endParaRPr lang="en-US" sz="1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(</a:t>
            </a: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Gutiérrez et al., 2021; </a:t>
            </a: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  <a:hlinkClick r:id="rId4"/>
              </a:rPr>
              <a:t>https://interactive-atlas.ipcc.ch/</a:t>
            </a: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)</a:t>
            </a:r>
            <a:endParaRPr lang="en-IN" sz="1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75" y="779894"/>
            <a:ext cx="51347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just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80975" algn="l"/>
              </a:tabLst>
            </a:pPr>
            <a:r>
              <a:rPr lang="en-US" sz="14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C</a:t>
            </a:r>
            <a:r>
              <a:rPr lang="en-US" sz="1400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limatological </a:t>
            </a:r>
            <a:r>
              <a:rPr lang="en-US" sz="14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spatial distribution of </a:t>
            </a:r>
            <a:r>
              <a:rPr lang="en-US" sz="1400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Rx1day </a:t>
            </a:r>
            <a:r>
              <a:rPr lang="en-US" sz="14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magnitudes over the </a:t>
            </a:r>
            <a:r>
              <a:rPr lang="en-US" sz="1400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Kerala State and adjoining regions shows </a:t>
            </a:r>
            <a:r>
              <a:rPr lang="en-US" sz="14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that the downscaled high resolution CORDEX MME mean simulated the intense precipitation </a:t>
            </a:r>
            <a:r>
              <a:rPr lang="en-US" sz="1400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extremes relatively </a:t>
            </a:r>
            <a:r>
              <a:rPr lang="en-US" sz="14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closer to observed </a:t>
            </a:r>
            <a:r>
              <a:rPr lang="en-US" sz="1400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(APHRODITE) estimates than </a:t>
            </a:r>
            <a:r>
              <a:rPr lang="en-US" sz="14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the coarse resolution CMIP5 and CMIP6 MME means.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58918" y="22562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IMD</a:t>
            </a:r>
            <a:endParaRPr lang="en-IN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224134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APHRO</a:t>
            </a:r>
            <a:endParaRPr lang="en-IN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0447" y="152400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HadEX3</a:t>
            </a:r>
            <a:endParaRPr lang="en-IN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2286000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CMIP6</a:t>
            </a:r>
            <a:endParaRPr lang="en-IN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2291958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CMIP5</a:t>
            </a:r>
            <a:endParaRPr lang="en-IN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1293" y="2283023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CORDEX</a:t>
            </a:r>
            <a:endParaRPr lang="en-IN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2895600"/>
            <a:ext cx="870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Rx1day Mean</a:t>
            </a:r>
            <a:endParaRPr lang="en-IN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5208" y="5334000"/>
            <a:ext cx="870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Rx1day Bias</a:t>
            </a:r>
            <a:endParaRPr lang="en-IN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45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4" y="778134"/>
            <a:ext cx="5360046" cy="592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43600" y="1533941"/>
            <a:ext cx="3124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A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nalyses 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of MME mean global and downscaled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regional climate 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projections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implies 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that scenarios with low GHG emissions (RCP2.6 and SSP1-2.6) would lead to substantially smaller changes in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annual Rx1day index beyond 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2040 than under very high GHG emissions scenarios (RCP8.5 and SSP5-8.5) over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the Kerala State and adjoining regions </a:t>
            </a:r>
            <a:endParaRPr lang="en-IN" sz="1600" dirty="0">
              <a:solidFill>
                <a:prstClr val="black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0100" y="0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Climate Change Driven Changes in Precipitation Extremes</a:t>
            </a:r>
            <a:endParaRPr lang="en-IN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5943600"/>
            <a:ext cx="304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The spatial maps are drawn </a:t>
            </a:r>
            <a:r>
              <a:rPr lang="en-US" sz="1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using </a:t>
            </a: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the </a:t>
            </a:r>
            <a:r>
              <a:rPr lang="en-US" sz="1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data extracted from IPCC </a:t>
            </a: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Interactive Atlas </a:t>
            </a:r>
            <a:r>
              <a:rPr lang="en-US" sz="1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(</a:t>
            </a: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Gutiérrez et al., 2021</a:t>
            </a:r>
            <a:r>
              <a:rPr lang="en-US" sz="1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  <a:hlinkClick r:id="rId3"/>
              </a:rPr>
              <a:t>https://interactive-atlas.ipcc.ch/</a:t>
            </a:r>
            <a:r>
              <a:rPr lang="en-US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)</a:t>
            </a:r>
            <a:endParaRPr lang="en-IN" sz="1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" y="1524000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CMIP6</a:t>
            </a:r>
            <a:endParaRPr lang="en-IN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" y="3426023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CMIP5</a:t>
            </a:r>
            <a:endParaRPr lang="en-IN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6200" y="53340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CORDEX</a:t>
            </a:r>
            <a:endParaRPr lang="en-IN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81000"/>
            <a:ext cx="2590799" cy="46166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IN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Near-Term (2021-2040)</a:t>
            </a:r>
            <a:r>
              <a:rPr lang="en-IN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N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Scenario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IN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Low           Medium          High</a:t>
            </a:r>
            <a:endParaRPr lang="en-IN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1" y="381000"/>
            <a:ext cx="2590799" cy="46166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Global Warming Levels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IN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1.5°C           2.0°C            4.0°C</a:t>
            </a:r>
            <a:endParaRPr lang="en-IN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21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32257"/>
            <a:ext cx="82809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Summary &amp; Knowledge Gaps……</a:t>
            </a:r>
          </a:p>
          <a:p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The 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evaluation of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global and downscaled regional climate 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model performance will provide confidence to the analyses of projected changes from these model outputs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.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omic Sans MS" pitchFamily="66" charset="0"/>
              <a:cs typeface="Arial" pitchFamily="34" charset="0"/>
            </a:endParaRPr>
          </a:p>
          <a:p>
            <a:pPr marL="180975" lvl="0" indent="-180975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Climate information as provided by the IPCC may be too coarse, too broad or too disciplinary to directly inform decision-making at the national, local or </a:t>
            </a:r>
            <a:r>
              <a:rPr lang="en-US" dirty="0" err="1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sectoral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 level where adaptation planning measures are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taken</a:t>
            </a:r>
            <a:endParaRPr lang="en-US" dirty="0">
              <a:solidFill>
                <a:prstClr val="black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" y="2667000"/>
            <a:ext cx="486654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60032" y="2667000"/>
            <a:ext cx="4139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IPCC AR6 had assessed that there is high confidence that Climate Services has set 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new scientific challenges to physical climate research </a:t>
            </a:r>
            <a:endParaRPr lang="en-US" dirty="0" smtClean="0">
              <a:solidFill>
                <a:prstClr val="black"/>
              </a:solidFill>
              <a:latin typeface="Comic Sans MS" pitchFamily="66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prstClr val="black"/>
              </a:solidFill>
              <a:latin typeface="Comic Sans MS" pitchFamily="66" charset="0"/>
              <a:cs typeface="Arial" pitchFamily="34" charset="0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Understanding and </a:t>
            </a:r>
            <a:r>
              <a:rPr lang="en-US" dirty="0" err="1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modelling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 of weather and climate extremes is of great relevance for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Climate Services, 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and is continuing to set challenges for research, such as </a:t>
            </a:r>
            <a:r>
              <a:rPr lang="en-US" dirty="0" err="1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modelling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 changes in impact-relevant threshold </a:t>
            </a:r>
            <a:r>
              <a:rPr lang="en-US" dirty="0" err="1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exceedance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 and return periods for a variety of </a:t>
            </a:r>
            <a:r>
              <a:rPr lang="en-US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extremes</a:t>
            </a:r>
            <a:endParaRPr lang="en-US" dirty="0">
              <a:solidFill>
                <a:prstClr val="black"/>
              </a:solidFill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63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ahai">
  <a:themeElements>
    <a:clrScheme name="1_sahai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_sah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ah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ha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ha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ha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ha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ha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ha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ha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ha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ha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ha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ha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Jsanjay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1041</Words>
  <Application>Microsoft Office PowerPoint</Application>
  <PresentationFormat>On-screen Show (4:3)</PresentationFormat>
  <Paragraphs>112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Office Theme</vt:lpstr>
      <vt:lpstr>1_sahai</vt:lpstr>
      <vt:lpstr>1_Office Theme</vt:lpstr>
      <vt:lpstr>3_Office Theme</vt:lpstr>
      <vt:lpstr>4_Office Theme</vt:lpstr>
      <vt:lpstr>2_Office Theme</vt:lpstr>
      <vt:lpstr>3_Jsanjay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sanjayj</dc:creator>
  <cp:lastModifiedBy>sanjayj</cp:lastModifiedBy>
  <cp:revision>25</cp:revision>
  <dcterms:created xsi:type="dcterms:W3CDTF">2023-09-24T07:26:37Z</dcterms:created>
  <dcterms:modified xsi:type="dcterms:W3CDTF">2023-09-24T14:11:41Z</dcterms:modified>
</cp:coreProperties>
</file>