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314" r:id="rId3"/>
    <p:sldId id="312" r:id="rId4"/>
    <p:sldId id="273" r:id="rId5"/>
    <p:sldId id="261" r:id="rId6"/>
    <p:sldId id="306" r:id="rId7"/>
    <p:sldId id="315" r:id="rId8"/>
    <p:sldId id="308" r:id="rId9"/>
    <p:sldId id="270" r:id="rId10"/>
    <p:sldId id="307" r:id="rId11"/>
    <p:sldId id="309" r:id="rId12"/>
    <p:sldId id="310" r:id="rId13"/>
    <p:sldId id="311"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60"/>
  </p:normalViewPr>
  <p:slideViewPr>
    <p:cSldViewPr snapToGrid="0">
      <p:cViewPr varScale="1">
        <p:scale>
          <a:sx n="78" d="100"/>
          <a:sy n="78" d="100"/>
        </p:scale>
        <p:origin x="62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9DD5E-551F-405B-B24F-B10328C229F6}" type="datetimeFigureOut">
              <a:rPr lang="en-IN" smtClean="0"/>
              <a:t>28-09-2023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C56BD-858A-459E-BAD7-0937D1EA4B74}" type="slidenum">
              <a:rPr lang="en-IN" smtClean="0"/>
              <a:t>‹#›</a:t>
            </a:fld>
            <a:endParaRPr lang="en-IN"/>
          </a:p>
        </p:txBody>
      </p:sp>
    </p:spTree>
    <p:extLst>
      <p:ext uri="{BB962C8B-B14F-4D97-AF65-F5344CB8AC3E}">
        <p14:creationId xmlns:p14="http://schemas.microsoft.com/office/powerpoint/2010/main" val="306049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801688"/>
            <a:ext cx="7127875" cy="401002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FD372F64-129C-4726-BA2F-932D3BCCD0CE}" type="slidenum">
              <a:rPr lang="en-IN" sz="1400" b="0" strike="noStrike" spc="-1" smtClean="0">
                <a:solidFill>
                  <a:srgbClr val="000000"/>
                </a:solidFill>
                <a:uFill>
                  <a:solidFill>
                    <a:srgbClr val="FFFFFF"/>
                  </a:solidFill>
                </a:uFill>
                <a:latin typeface="Times New Roman"/>
              </a:rPr>
              <a:t>4</a:t>
            </a:fld>
            <a:endParaRPr lang="en-IN"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5159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9BD8-B375-0262-96AF-D5AD4A384E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C1AF8C0-0399-5C86-5807-9D76EFA6D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64D4523-F387-80D8-A244-B045FEB8CBD0}"/>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5" name="Footer Placeholder 4">
            <a:extLst>
              <a:ext uri="{FF2B5EF4-FFF2-40B4-BE49-F238E27FC236}">
                <a16:creationId xmlns:a16="http://schemas.microsoft.com/office/drawing/2014/main" id="{A030DD57-4597-FEF4-E17D-5D8187E0D6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36F1175-89CA-3CB7-2CB0-FD60A8C66B15}"/>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3531805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C4CC-C612-7ECD-1787-7AA097BA85E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651789C-DF65-66B5-0B8F-A7BF4C5B0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17B930-080A-58AB-E991-7347D26200D1}"/>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5" name="Footer Placeholder 4">
            <a:extLst>
              <a:ext uri="{FF2B5EF4-FFF2-40B4-BE49-F238E27FC236}">
                <a16:creationId xmlns:a16="http://schemas.microsoft.com/office/drawing/2014/main" id="{9B4A5FC6-CF85-F93C-BF19-0F9A76EE72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BDE5F5-E385-B99B-B4CB-D302204F9B1E}"/>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297902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6605A-B663-BEB8-C8CC-49D74D748E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7DF218A-5D8D-FDDC-6B7A-69517EEF16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80C7A4A-9D48-5C2C-EB55-ECE2743A1A4D}"/>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5" name="Footer Placeholder 4">
            <a:extLst>
              <a:ext uri="{FF2B5EF4-FFF2-40B4-BE49-F238E27FC236}">
                <a16:creationId xmlns:a16="http://schemas.microsoft.com/office/drawing/2014/main" id="{C81C33EE-B7CC-C427-C655-7CFBD13B34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8AF8CE4-F68F-AEA7-84D0-2106168E2845}"/>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296905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7FD0-1A5D-2896-5A66-B73BD861AC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2B82E6D-A7B7-F4F0-50A7-D69739303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4AB4F0-0509-2840-7679-C124EAD00FB7}"/>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5" name="Footer Placeholder 4">
            <a:extLst>
              <a:ext uri="{FF2B5EF4-FFF2-40B4-BE49-F238E27FC236}">
                <a16:creationId xmlns:a16="http://schemas.microsoft.com/office/drawing/2014/main" id="{F4895854-8911-8FA2-281C-4E3F04238B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B04F2D-FD2B-ACE8-7045-C65445EDBDF0}"/>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360116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5CCB-00EA-0E8E-7DF9-CE4FCF85B1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A563890-051D-99D9-04EF-1AC3645ECA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99D8A-1794-7494-E737-BEAD79A471D2}"/>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5" name="Footer Placeholder 4">
            <a:extLst>
              <a:ext uri="{FF2B5EF4-FFF2-40B4-BE49-F238E27FC236}">
                <a16:creationId xmlns:a16="http://schemas.microsoft.com/office/drawing/2014/main" id="{E6BF55B6-7965-96F0-7D9B-129A4AA35A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84EF41-32D2-8722-F87E-08A0CA9679BF}"/>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189742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39CE7-C70A-F9FB-9310-2D016A4A3C9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D4918A-407F-A565-D240-82B6D4700E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1AA2E91-3B64-ED62-B430-20A29312D3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73E7639-F2C8-8A66-E436-AF654A3081C2}"/>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6" name="Footer Placeholder 5">
            <a:extLst>
              <a:ext uri="{FF2B5EF4-FFF2-40B4-BE49-F238E27FC236}">
                <a16:creationId xmlns:a16="http://schemas.microsoft.com/office/drawing/2014/main" id="{232A7A24-B397-658D-AF65-4DD25A15061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23A3D7D-19D0-2628-8607-E580376C805B}"/>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28603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C651-96BB-169C-3DDA-E7989811B1A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B2773D2-8115-8665-57BB-ACBBE86DB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E5DB4A-66F7-EC4D-3B2B-7DDDF6FB46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94B5AB4-80E5-79CB-8CDD-575E0B368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BCC3F-22CE-8DE9-1BD2-CB980ED37F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7746477-AD41-04E9-1EED-1BAD0A3D97D0}"/>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8" name="Footer Placeholder 7">
            <a:extLst>
              <a:ext uri="{FF2B5EF4-FFF2-40B4-BE49-F238E27FC236}">
                <a16:creationId xmlns:a16="http://schemas.microsoft.com/office/drawing/2014/main" id="{A3780101-6E17-E750-FB00-425F5C52CB7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2DAC1441-A53B-A23D-3975-F8E896A84456}"/>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2501971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B65C-4010-95D5-41CB-6CAD1139FB6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0020B84-D239-49A2-236B-A693A2D3FE9A}"/>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4" name="Footer Placeholder 3">
            <a:extLst>
              <a:ext uri="{FF2B5EF4-FFF2-40B4-BE49-F238E27FC236}">
                <a16:creationId xmlns:a16="http://schemas.microsoft.com/office/drawing/2014/main" id="{CCC033A5-2C34-ECC2-F423-17AA08DCF88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874F476-5445-1A44-A460-BC58ECFD9834}"/>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1848720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D788F-475E-0C9B-9969-DAF777E213C7}"/>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3" name="Footer Placeholder 2">
            <a:extLst>
              <a:ext uri="{FF2B5EF4-FFF2-40B4-BE49-F238E27FC236}">
                <a16:creationId xmlns:a16="http://schemas.microsoft.com/office/drawing/2014/main" id="{3A77B87F-5056-E088-CD6C-D77E42E452D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98EDA4D-B82B-6101-D286-14CF62C4C00C}"/>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416323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0C60-E5F8-BC47-3464-9659719D2D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684B1C1-8A06-406D-E102-F0E842AEA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562FA7F-D9CA-661C-0647-33965FE93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7AD4F-FC56-30EC-6516-D24AFEEC3BB4}"/>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6" name="Footer Placeholder 5">
            <a:extLst>
              <a:ext uri="{FF2B5EF4-FFF2-40B4-BE49-F238E27FC236}">
                <a16:creationId xmlns:a16="http://schemas.microsoft.com/office/drawing/2014/main" id="{4F77354D-FBB6-06CE-933A-DE536A242E7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B988A92-3646-16A6-81D6-221C9367A739}"/>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3957212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440C-833B-1F47-CDD7-187AAF5B35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5F2DF81-AC5E-60F0-EAC4-7A7F42257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6617BFD-B44C-34E0-DABB-1B9826B14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B5E05-E86A-1184-EBB4-5B049EC4A2AF}"/>
              </a:ext>
            </a:extLst>
          </p:cNvPr>
          <p:cNvSpPr>
            <a:spLocks noGrp="1"/>
          </p:cNvSpPr>
          <p:nvPr>
            <p:ph type="dt" sz="half" idx="10"/>
          </p:nvPr>
        </p:nvSpPr>
        <p:spPr/>
        <p:txBody>
          <a:bodyPr/>
          <a:lstStyle/>
          <a:p>
            <a:fld id="{67FEC642-02E8-4019-B4EC-6E5A8E7BC3E4}" type="datetimeFigureOut">
              <a:rPr lang="en-IN" smtClean="0"/>
              <a:t>28-09-2023</a:t>
            </a:fld>
            <a:endParaRPr lang="en-IN"/>
          </a:p>
        </p:txBody>
      </p:sp>
      <p:sp>
        <p:nvSpPr>
          <p:cNvPr id="6" name="Footer Placeholder 5">
            <a:extLst>
              <a:ext uri="{FF2B5EF4-FFF2-40B4-BE49-F238E27FC236}">
                <a16:creationId xmlns:a16="http://schemas.microsoft.com/office/drawing/2014/main" id="{AAF2AF59-9506-6BCD-676D-7324AF4BD29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DCA0A5F-E3ED-8138-39EE-502C24ED372C}"/>
              </a:ext>
            </a:extLst>
          </p:cNvPr>
          <p:cNvSpPr>
            <a:spLocks noGrp="1"/>
          </p:cNvSpPr>
          <p:nvPr>
            <p:ph type="sldNum" sz="quarter" idx="12"/>
          </p:nvPr>
        </p:nvSpPr>
        <p:spPr/>
        <p:txBody>
          <a:bodyPr/>
          <a:lstStyle/>
          <a:p>
            <a:fld id="{85B71788-4E8A-4A76-9F79-DC8328D3F43F}" type="slidenum">
              <a:rPr lang="en-IN" smtClean="0"/>
              <a:t>‹#›</a:t>
            </a:fld>
            <a:endParaRPr lang="en-IN"/>
          </a:p>
        </p:txBody>
      </p:sp>
    </p:spTree>
    <p:extLst>
      <p:ext uri="{BB962C8B-B14F-4D97-AF65-F5344CB8AC3E}">
        <p14:creationId xmlns:p14="http://schemas.microsoft.com/office/powerpoint/2010/main" val="2717171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67F8FA-543D-619C-1406-BEF97C06FD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6FB1B65-0C93-0DDC-04AE-F3260359C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1077BED-A82C-0851-04B2-503DF2ECD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EC642-02E8-4019-B4EC-6E5A8E7BC3E4}" type="datetimeFigureOut">
              <a:rPr lang="en-IN" smtClean="0"/>
              <a:t>28-09-2023</a:t>
            </a:fld>
            <a:endParaRPr lang="en-IN"/>
          </a:p>
        </p:txBody>
      </p:sp>
      <p:sp>
        <p:nvSpPr>
          <p:cNvPr id="5" name="Footer Placeholder 4">
            <a:extLst>
              <a:ext uri="{FF2B5EF4-FFF2-40B4-BE49-F238E27FC236}">
                <a16:creationId xmlns:a16="http://schemas.microsoft.com/office/drawing/2014/main" id="{5639D117-1F1F-C056-10B4-FD4263E7E7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A433713-1C44-AB5D-7B98-19B4D86ED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71788-4E8A-4A76-9F79-DC8328D3F43F}" type="slidenum">
              <a:rPr lang="en-IN" smtClean="0"/>
              <a:t>‹#›</a:t>
            </a:fld>
            <a:endParaRPr lang="en-IN"/>
          </a:p>
        </p:txBody>
      </p:sp>
    </p:spTree>
    <p:extLst>
      <p:ext uri="{BB962C8B-B14F-4D97-AF65-F5344CB8AC3E}">
        <p14:creationId xmlns:p14="http://schemas.microsoft.com/office/powerpoint/2010/main" val="775064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78661" y="39328"/>
            <a:ext cx="12015020" cy="1631694"/>
          </a:xfrm>
          <a:prstGeom prst="rect">
            <a:avLst/>
          </a:prstGeom>
          <a:noFill/>
          <a:ln>
            <a:noFill/>
          </a:ln>
        </p:spPr>
        <p:txBody>
          <a:bodyPr lIns="0" tIns="0" rIns="0" bIns="0" anchor="ctr"/>
          <a:lstStyle/>
          <a:p>
            <a:pPr algn="ctr">
              <a:lnSpc>
                <a:spcPct val="150000"/>
              </a:lnSpc>
              <a:spcBef>
                <a:spcPts val="1029"/>
              </a:spcBef>
              <a:spcAft>
                <a:spcPts val="900"/>
              </a:spcAft>
            </a:pPr>
            <a:r>
              <a:rPr lang="en-US" sz="2800" b="1" dirty="0">
                <a:solidFill>
                  <a:schemeClr val="accent2">
                    <a:lumMod val="75000"/>
                  </a:schemeClr>
                </a:solidFill>
                <a:latin typeface="Times New Roman" pitchFamily="18" charset="0"/>
                <a:cs typeface="Times New Roman" pitchFamily="18" charset="0"/>
              </a:rPr>
              <a:t>Investigating the seasonal variation of simulated carbonaceous fine particulate matter over six homogeneous regions of India with a focus on the IGP region</a:t>
            </a:r>
            <a:endParaRPr lang="en-IN" sz="2400" b="1" spc="-1" dirty="0">
              <a:solidFill>
                <a:schemeClr val="accent2">
                  <a:lumMod val="75000"/>
                </a:schemeClr>
              </a:solidFill>
              <a:uFill>
                <a:solidFill>
                  <a:srgbClr val="FFFFFF"/>
                </a:solidFill>
              </a:uFill>
              <a:latin typeface="Times New Roman" pitchFamily="18" charset="0"/>
              <a:cs typeface="Times New Roman" pitchFamily="18" charset="0"/>
            </a:endParaRPr>
          </a:p>
        </p:txBody>
      </p:sp>
      <p:pic>
        <p:nvPicPr>
          <p:cNvPr id="88" name="Picture 87"/>
          <p:cNvPicPr/>
          <p:nvPr/>
        </p:nvPicPr>
        <p:blipFill>
          <a:blip r:embed="rId2"/>
          <a:stretch/>
        </p:blipFill>
        <p:spPr>
          <a:xfrm>
            <a:off x="8083178" y="1911078"/>
            <a:ext cx="1612336" cy="1517922"/>
          </a:xfrm>
          <a:prstGeom prst="ellipse">
            <a:avLst/>
          </a:prstGeom>
          <a:ln>
            <a:noFill/>
          </a:ln>
        </p:spPr>
      </p:pic>
      <p:sp>
        <p:nvSpPr>
          <p:cNvPr id="90" name="CustomShape 2"/>
          <p:cNvSpPr/>
          <p:nvPr/>
        </p:nvSpPr>
        <p:spPr>
          <a:xfrm>
            <a:off x="2649696" y="4120273"/>
            <a:ext cx="7119563" cy="828547"/>
          </a:xfrm>
          <a:prstGeom prst="rect">
            <a:avLst/>
          </a:prstGeom>
          <a:noFill/>
          <a:ln>
            <a:noFill/>
          </a:ln>
        </p:spPr>
        <p:style>
          <a:lnRef idx="0">
            <a:scrgbClr r="0" g="0" b="0"/>
          </a:lnRef>
          <a:fillRef idx="0">
            <a:scrgbClr r="0" g="0" b="0"/>
          </a:fillRef>
          <a:effectRef idx="0">
            <a:scrgbClr r="0" g="0" b="0"/>
          </a:effectRef>
          <a:fontRef idx="minor"/>
        </p:style>
        <p:txBody>
          <a:bodyPr lIns="81622" tIns="40810" rIns="81622" bIns="40810"/>
          <a:lstStyle/>
          <a:p>
            <a:pPr algn="ctr">
              <a:lnSpc>
                <a:spcPct val="100000"/>
              </a:lnSpc>
            </a:pPr>
            <a:endParaRPr lang="en-IN" sz="2540" spc="-1" dirty="0">
              <a:solidFill>
                <a:srgbClr val="000000"/>
              </a:solidFill>
              <a:uFill>
                <a:solidFill>
                  <a:srgbClr val="FFFFFF"/>
                </a:solidFill>
              </a:uFill>
              <a:latin typeface="Arial"/>
            </a:endParaRPr>
          </a:p>
        </p:txBody>
      </p:sp>
      <p:sp>
        <p:nvSpPr>
          <p:cNvPr id="91" name="CustomShape 3"/>
          <p:cNvSpPr/>
          <p:nvPr/>
        </p:nvSpPr>
        <p:spPr>
          <a:xfrm>
            <a:off x="2518793" y="3426696"/>
            <a:ext cx="7742253" cy="827894"/>
          </a:xfrm>
          <a:prstGeom prst="rect">
            <a:avLst/>
          </a:prstGeom>
          <a:noFill/>
          <a:ln>
            <a:noFill/>
          </a:ln>
        </p:spPr>
        <p:style>
          <a:lnRef idx="0">
            <a:scrgbClr r="0" g="0" b="0"/>
          </a:lnRef>
          <a:fillRef idx="0">
            <a:scrgbClr r="0" g="0" b="0"/>
          </a:fillRef>
          <a:effectRef idx="0">
            <a:scrgbClr r="0" g="0" b="0"/>
          </a:effectRef>
          <a:fontRef idx="minor"/>
        </p:style>
        <p:txBody>
          <a:bodyPr lIns="81622" tIns="40810" rIns="81622" bIns="40810"/>
          <a:lstStyle/>
          <a:p>
            <a:pPr algn="ctr">
              <a:lnSpc>
                <a:spcPct val="100000"/>
              </a:lnSpc>
            </a:pPr>
            <a:r>
              <a:rPr lang="en-IN" sz="2540" b="1" spc="-1" dirty="0">
                <a:solidFill>
                  <a:srgbClr val="000000"/>
                </a:solidFill>
                <a:uFill>
                  <a:solidFill>
                    <a:srgbClr val="FFFFFF"/>
                  </a:solidFill>
                </a:uFill>
                <a:latin typeface="Times New Roman" pitchFamily="18" charset="0"/>
                <a:cs typeface="Times New Roman" pitchFamily="18" charset="0"/>
              </a:rPr>
              <a:t>Indian Institute of Tropical Meteorology, Pune </a:t>
            </a:r>
          </a:p>
          <a:p>
            <a:pPr algn="ctr">
              <a:lnSpc>
                <a:spcPct val="100000"/>
              </a:lnSpc>
            </a:pPr>
            <a:r>
              <a:rPr lang="en-IN" sz="2540" spc="-1" dirty="0">
                <a:solidFill>
                  <a:schemeClr val="accent1">
                    <a:lumMod val="50000"/>
                  </a:schemeClr>
                </a:solidFill>
                <a:uFill>
                  <a:solidFill>
                    <a:srgbClr val="FFFFFF"/>
                  </a:solidFill>
                </a:uFill>
                <a:latin typeface="Times New Roman" pitchFamily="18" charset="0"/>
                <a:cs typeface="Times New Roman" pitchFamily="18" charset="0"/>
              </a:rPr>
              <a:t>ICRC-CORDEX Conference</a:t>
            </a:r>
          </a:p>
        </p:txBody>
      </p:sp>
      <p:sp>
        <p:nvSpPr>
          <p:cNvPr id="94" name="CustomShape 6"/>
          <p:cNvSpPr/>
          <p:nvPr/>
        </p:nvSpPr>
        <p:spPr>
          <a:xfrm>
            <a:off x="5332357" y="5220836"/>
            <a:ext cx="2013399" cy="1077405"/>
          </a:xfrm>
          <a:prstGeom prst="rect">
            <a:avLst/>
          </a:prstGeom>
          <a:noFill/>
          <a:ln>
            <a:noFill/>
          </a:ln>
        </p:spPr>
        <p:style>
          <a:lnRef idx="0">
            <a:scrgbClr r="0" g="0" b="0"/>
          </a:lnRef>
          <a:fillRef idx="0">
            <a:scrgbClr r="0" g="0" b="0"/>
          </a:fillRef>
          <a:effectRef idx="0">
            <a:scrgbClr r="0" g="0" b="0"/>
          </a:effectRef>
          <a:fontRef idx="minor"/>
        </p:style>
        <p:txBody>
          <a:bodyPr lIns="81622" tIns="40810" rIns="81622" bIns="40810"/>
          <a:lstStyle/>
          <a:p>
            <a:pPr algn="ctr"/>
            <a:r>
              <a:rPr lang="en-IN" sz="1905" b="1" spc="-1" dirty="0">
                <a:uFill>
                  <a:solidFill>
                    <a:srgbClr val="FFFFFF"/>
                  </a:solidFill>
                </a:uFill>
                <a:latin typeface="Times New Roman" pitchFamily="18" charset="0"/>
                <a:cs typeface="Times New Roman" pitchFamily="18" charset="0"/>
              </a:rPr>
              <a:t>Supervision By</a:t>
            </a:r>
          </a:p>
          <a:p>
            <a:pPr algn="ctr"/>
            <a:r>
              <a:rPr lang="en-IN" sz="1905" b="1" spc="-1" dirty="0">
                <a:uFill>
                  <a:solidFill>
                    <a:srgbClr val="FFFFFF"/>
                  </a:solidFill>
                </a:uFill>
                <a:latin typeface="Times New Roman" pitchFamily="18" charset="0"/>
                <a:cs typeface="Times New Roman" pitchFamily="18" charset="0"/>
              </a:rPr>
              <a:t>	</a:t>
            </a:r>
          </a:p>
          <a:p>
            <a:pPr algn="ctr">
              <a:lnSpc>
                <a:spcPct val="100000"/>
              </a:lnSpc>
            </a:pPr>
            <a:r>
              <a:rPr lang="en-IN" sz="1905" spc="-1" dirty="0" err="1">
                <a:uFill>
                  <a:solidFill>
                    <a:srgbClr val="FFFFFF"/>
                  </a:solidFill>
                </a:uFill>
                <a:latin typeface="Times New Roman" pitchFamily="18" charset="0"/>
                <a:cs typeface="Times New Roman" pitchFamily="18" charset="0"/>
              </a:rPr>
              <a:t>Dr.</a:t>
            </a:r>
            <a:r>
              <a:rPr lang="en-IN" sz="1905" spc="-1" dirty="0">
                <a:uFill>
                  <a:solidFill>
                    <a:srgbClr val="FFFFFF"/>
                  </a:solidFill>
                </a:uFill>
                <a:latin typeface="Times New Roman" pitchFamily="18" charset="0"/>
                <a:cs typeface="Times New Roman" pitchFamily="18" charset="0"/>
              </a:rPr>
              <a:t> </a:t>
            </a:r>
            <a:r>
              <a:rPr lang="en-IN" sz="1905" spc="-1" dirty="0" err="1">
                <a:uFill>
                  <a:solidFill>
                    <a:srgbClr val="FFFFFF"/>
                  </a:solidFill>
                </a:uFill>
                <a:latin typeface="Times New Roman" pitchFamily="18" charset="0"/>
                <a:cs typeface="Times New Roman" pitchFamily="18" charset="0"/>
              </a:rPr>
              <a:t>Gufran</a:t>
            </a:r>
            <a:r>
              <a:rPr lang="en-IN" sz="1905" spc="-1" dirty="0">
                <a:uFill>
                  <a:solidFill>
                    <a:srgbClr val="FFFFFF"/>
                  </a:solidFill>
                </a:uFill>
                <a:latin typeface="Times New Roman" pitchFamily="18" charset="0"/>
                <a:cs typeface="Times New Roman" pitchFamily="18" charset="0"/>
              </a:rPr>
              <a:t> </a:t>
            </a:r>
            <a:r>
              <a:rPr lang="en-IN" sz="1905" spc="-1" dirty="0" err="1">
                <a:uFill>
                  <a:solidFill>
                    <a:srgbClr val="FFFFFF"/>
                  </a:solidFill>
                </a:uFill>
                <a:latin typeface="Times New Roman" pitchFamily="18" charset="0"/>
                <a:cs typeface="Times New Roman" pitchFamily="18" charset="0"/>
              </a:rPr>
              <a:t>Beig</a:t>
            </a:r>
            <a:r>
              <a:rPr lang="en-IN" sz="1905" spc="-1" dirty="0">
                <a:uFill>
                  <a:solidFill>
                    <a:srgbClr val="FFFFFF"/>
                  </a:solidFill>
                </a:uFill>
                <a:latin typeface="Times New Roman" pitchFamily="18" charset="0"/>
                <a:cs typeface="Times New Roman" pitchFamily="18" charset="0"/>
              </a:rPr>
              <a:t>, </a:t>
            </a:r>
            <a:r>
              <a:rPr lang="en-IN" sz="1905" spc="-1" dirty="0">
                <a:uFill>
                  <a:solidFill>
                    <a:srgbClr val="FFFFFF"/>
                  </a:solidFill>
                </a:uFill>
                <a:latin typeface="Times New Roman" pitchFamily="18" charset="0"/>
                <a:ea typeface="Times New Roman"/>
                <a:cs typeface="Times New Roman" pitchFamily="18" charset="0"/>
              </a:rPr>
              <a:t>Scientist G</a:t>
            </a:r>
            <a:endParaRPr lang="en-IN" sz="1905" spc="-1" dirty="0">
              <a:uFill>
                <a:solidFill>
                  <a:srgbClr val="FFFFFF"/>
                </a:solidFill>
              </a:uFill>
              <a:latin typeface="Times New Roman" pitchFamily="18" charset="0"/>
              <a:cs typeface="Times New Roman" pitchFamily="18" charset="0"/>
            </a:endParaRPr>
          </a:p>
          <a:p>
            <a:pPr algn="ctr">
              <a:lnSpc>
                <a:spcPct val="100000"/>
              </a:lnSpc>
            </a:pPr>
            <a:endParaRPr lang="en-IN" sz="1905" spc="-1" dirty="0">
              <a:uFill>
                <a:solidFill>
                  <a:srgbClr val="FFFFFF"/>
                </a:solidFill>
              </a:uFill>
              <a:latin typeface="Times New Roman" pitchFamily="18" charset="0"/>
              <a:cs typeface="Times New Roman" pitchFamily="18" charset="0"/>
            </a:endParaRPr>
          </a:p>
        </p:txBody>
      </p:sp>
      <p:sp>
        <p:nvSpPr>
          <p:cNvPr id="96" name="CustomShape 8"/>
          <p:cNvSpPr/>
          <p:nvPr/>
        </p:nvSpPr>
        <p:spPr>
          <a:xfrm>
            <a:off x="4124052" y="4349746"/>
            <a:ext cx="4430011" cy="828547"/>
          </a:xfrm>
          <a:prstGeom prst="rect">
            <a:avLst/>
          </a:prstGeom>
          <a:noFill/>
          <a:ln>
            <a:noFill/>
          </a:ln>
        </p:spPr>
        <p:style>
          <a:lnRef idx="0">
            <a:scrgbClr r="0" g="0" b="0"/>
          </a:lnRef>
          <a:fillRef idx="0">
            <a:scrgbClr r="0" g="0" b="0"/>
          </a:fillRef>
          <a:effectRef idx="0">
            <a:scrgbClr r="0" g="0" b="0"/>
          </a:effectRef>
          <a:fontRef idx="minor"/>
        </p:style>
        <p:txBody>
          <a:bodyPr lIns="81622" tIns="40810" rIns="81622" bIns="40810"/>
          <a:lstStyle/>
          <a:p>
            <a:pPr algn="ctr">
              <a:lnSpc>
                <a:spcPct val="100000"/>
              </a:lnSpc>
            </a:pPr>
            <a:r>
              <a:rPr lang="en-IN" sz="1905" spc="-1" dirty="0">
                <a:uFill>
                  <a:solidFill>
                    <a:srgbClr val="FFFFFF"/>
                  </a:solidFill>
                </a:uFill>
                <a:latin typeface="Times New Roman" pitchFamily="18" charset="0"/>
                <a:cs typeface="Times New Roman" pitchFamily="18" charset="0"/>
              </a:rPr>
              <a:t>Praveen Kumar</a:t>
            </a:r>
            <a:r>
              <a:rPr lang="en-IN" sz="1905" b="1" spc="-1" dirty="0">
                <a:uFill>
                  <a:solidFill>
                    <a:srgbClr val="FFFFFF"/>
                  </a:solidFill>
                </a:uFill>
                <a:latin typeface="Times New Roman" pitchFamily="18" charset="0"/>
                <a:cs typeface="Times New Roman" pitchFamily="18" charset="0"/>
              </a:rPr>
              <a:t> </a:t>
            </a:r>
            <a:endParaRPr lang="en-IN" sz="1905" spc="-1" dirty="0">
              <a:uFill>
                <a:solidFill>
                  <a:srgbClr val="FFFFFF"/>
                </a:solidFill>
              </a:uFill>
              <a:latin typeface="Times New Roman" pitchFamily="18" charset="0"/>
              <a:cs typeface="Times New Roman" pitchFamily="18" charset="0"/>
            </a:endParaRPr>
          </a:p>
          <a:p>
            <a:pPr algn="ctr">
              <a:lnSpc>
                <a:spcPct val="100000"/>
              </a:lnSpc>
            </a:pPr>
            <a:r>
              <a:rPr lang="en-IN" sz="1905" spc="-1" dirty="0">
                <a:uFill>
                  <a:solidFill>
                    <a:srgbClr val="FFFFFF"/>
                  </a:solidFill>
                </a:uFill>
                <a:latin typeface="Times New Roman" pitchFamily="18" charset="0"/>
                <a:cs typeface="Times New Roman" pitchFamily="18" charset="0"/>
              </a:rPr>
              <a:t>Senior Research Fellow</a:t>
            </a:r>
          </a:p>
        </p:txBody>
      </p:sp>
      <p:sp>
        <p:nvSpPr>
          <p:cNvPr id="2" name="AutoShape 2" descr="MLSU BA 1st Year Result 2019 - Download ba Part 1 Exam Results MLS University Udaipur"/>
          <p:cNvSpPr>
            <a:spLocks noChangeAspect="1" noChangeArrowheads="1"/>
          </p:cNvSpPr>
          <p:nvPr/>
        </p:nvSpPr>
        <p:spPr bwMode="auto">
          <a:xfrm>
            <a:off x="1664655" y="-1044109"/>
            <a:ext cx="2592272" cy="21775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25" tIns="41464" rIns="82925" bIns="41464" numCol="1" anchor="t" anchorCtr="0" compatLnSpc="1">
            <a:prstTxWarp prst="textNoShape">
              <a:avLst/>
            </a:prstTxWarp>
          </a:bodyPr>
          <a:lstStyle/>
          <a:p>
            <a:endParaRPr lang="en-US" sz="1633"/>
          </a:p>
        </p:txBody>
      </p:sp>
      <p:sp>
        <p:nvSpPr>
          <p:cNvPr id="3" name="AutoShape 4" descr="MLSU BA 1st Year Result 2019 - Download ba Part 1 Exam Results MLS University Udaipur"/>
          <p:cNvSpPr>
            <a:spLocks noChangeAspect="1" noChangeArrowheads="1"/>
          </p:cNvSpPr>
          <p:nvPr/>
        </p:nvSpPr>
        <p:spPr bwMode="auto">
          <a:xfrm>
            <a:off x="1802910" y="-905855"/>
            <a:ext cx="2592272" cy="21775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2925" tIns="41464" rIns="82925" bIns="41464" numCol="1" anchor="t" anchorCtr="0" compatLnSpc="1">
            <a:prstTxWarp prst="textNoShape">
              <a:avLst/>
            </a:prstTxWarp>
          </a:bodyPr>
          <a:lstStyle/>
          <a:p>
            <a:endParaRPr lang="en-US" sz="1633"/>
          </a:p>
        </p:txBody>
      </p:sp>
      <p:sp>
        <p:nvSpPr>
          <p:cNvPr id="4" name="Rectangle 3"/>
          <p:cNvSpPr/>
          <p:nvPr/>
        </p:nvSpPr>
        <p:spPr>
          <a:xfrm>
            <a:off x="2960790" y="1672505"/>
            <a:ext cx="6312184" cy="343620"/>
          </a:xfrm>
          <a:prstGeom prst="rect">
            <a:avLst/>
          </a:prstGeom>
        </p:spPr>
        <p:txBody>
          <a:bodyPr wrap="square">
            <a:spAutoFit/>
          </a:bodyPr>
          <a:lstStyle/>
          <a:p>
            <a:endParaRPr lang="en-US" sz="1633" dirty="0">
              <a:solidFill>
                <a:schemeClr val="tx1">
                  <a:lumMod val="95000"/>
                  <a:lumOff val="5000"/>
                </a:schemeClr>
              </a:solidFill>
              <a:latin typeface="Times New Roman" pitchFamily="18" charset="0"/>
              <a:cs typeface="Times New Roman" pitchFamily="18" charset="0"/>
            </a:endParaRPr>
          </a:p>
        </p:txBody>
      </p:sp>
      <p:pic>
        <p:nvPicPr>
          <p:cNvPr id="1026" name="Picture 2">
            <a:extLst>
              <a:ext uri="{FF2B5EF4-FFF2-40B4-BE49-F238E27FC236}">
                <a16:creationId xmlns:a16="http://schemas.microsoft.com/office/drawing/2014/main" id="{623820EE-2EC0-3306-9F08-362D809F6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953" y="2009629"/>
            <a:ext cx="4902465" cy="14203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018494E-76CF-E487-DB78-21B09C8C8B20}"/>
              </a:ext>
            </a:extLst>
          </p:cNvPr>
          <p:cNvSpPr txBox="1"/>
          <p:nvPr/>
        </p:nvSpPr>
        <p:spPr>
          <a:xfrm>
            <a:off x="1067826" y="5889091"/>
            <a:ext cx="10072131" cy="923330"/>
          </a:xfrm>
          <a:prstGeom prst="rect">
            <a:avLst/>
          </a:prstGeom>
          <a:noFill/>
        </p:spPr>
        <p:txBody>
          <a:bodyPr wrap="square">
            <a:spAutoFit/>
          </a:bodyPr>
          <a:lstStyle/>
          <a:p>
            <a:pPr algn="just">
              <a:spcBef>
                <a:spcPts val="510"/>
              </a:spcBef>
              <a:tabLst>
                <a:tab pos="0" algn="l"/>
              </a:tabLst>
            </a:pPr>
            <a:r>
              <a:rPr lang="en-US" sz="1800" b="1" dirty="0">
                <a:latin typeface="Times New Roman" pitchFamily="18" charset="0"/>
                <a:cs typeface="Times New Roman" pitchFamily="18" charset="0"/>
              </a:rPr>
              <a:t>Figure 5 (a b, &amp; </a:t>
            </a:r>
            <a:r>
              <a:rPr lang="en-US" b="1" dirty="0">
                <a:latin typeface="Times New Roman" pitchFamily="18" charset="0"/>
                <a:cs typeface="Times New Roman" pitchFamily="18" charset="0"/>
              </a:rPr>
              <a:t>c</a:t>
            </a:r>
            <a:r>
              <a:rPr lang="en-US" sz="1800" b="1" dirty="0">
                <a:latin typeface="Times New Roman" pitchFamily="18" charset="0"/>
                <a:cs typeface="Times New Roman" pitchFamily="18" charset="0"/>
              </a:rPr>
              <a:t>):</a:t>
            </a:r>
            <a:r>
              <a:rPr lang="en-US" sz="1800" dirty="0">
                <a:latin typeface="Times New Roman" pitchFamily="18" charset="0"/>
                <a:cs typeface="Times New Roman" pitchFamily="18" charset="0"/>
              </a:rPr>
              <a:t> Spatial and seasonal variation of wind speed and direction (a), temperature (b) and PBL height (c) from MERRA and model simulated with EDGAR and SAFAR 2018 emission inventory for 2018.</a:t>
            </a:r>
          </a:p>
        </p:txBody>
      </p:sp>
      <p:grpSp>
        <p:nvGrpSpPr>
          <p:cNvPr id="15" name="Group 14">
            <a:extLst>
              <a:ext uri="{FF2B5EF4-FFF2-40B4-BE49-F238E27FC236}">
                <a16:creationId xmlns:a16="http://schemas.microsoft.com/office/drawing/2014/main" id="{6509B2F4-7BF0-9BAE-6ECC-E772F367EA41}"/>
              </a:ext>
            </a:extLst>
          </p:cNvPr>
          <p:cNvGrpSpPr/>
          <p:nvPr/>
        </p:nvGrpSpPr>
        <p:grpSpPr>
          <a:xfrm>
            <a:off x="806242" y="511278"/>
            <a:ext cx="10402540" cy="5337194"/>
            <a:chOff x="806242" y="710954"/>
            <a:chExt cx="10402540" cy="5540630"/>
          </a:xfrm>
        </p:grpSpPr>
        <p:pic>
          <p:nvPicPr>
            <p:cNvPr id="10" name="Picture 9">
              <a:extLst>
                <a:ext uri="{FF2B5EF4-FFF2-40B4-BE49-F238E27FC236}">
                  <a16:creationId xmlns:a16="http://schemas.microsoft.com/office/drawing/2014/main" id="{5292AA1D-E28B-5857-8824-7E090104086D}"/>
                </a:ext>
              </a:extLst>
            </p:cNvPr>
            <p:cNvPicPr>
              <a:picLocks noChangeAspect="1"/>
            </p:cNvPicPr>
            <p:nvPr/>
          </p:nvPicPr>
          <p:blipFill rotWithShape="1">
            <a:blip r:embed="rId2">
              <a:extLst>
                <a:ext uri="{28A0092B-C50C-407E-A947-70E740481C1C}">
                  <a14:useLocalDpi xmlns:a14="http://schemas.microsoft.com/office/drawing/2010/main" val="0"/>
                </a:ext>
              </a:extLst>
            </a:blip>
            <a:srcRect l="5097" t="8960" r="19033" b="12330"/>
            <a:stretch/>
          </p:blipFill>
          <p:spPr>
            <a:xfrm>
              <a:off x="7614600" y="710954"/>
              <a:ext cx="3594182" cy="5397910"/>
            </a:xfrm>
            <a:prstGeom prst="rect">
              <a:avLst/>
            </a:prstGeom>
          </p:spPr>
        </p:pic>
        <p:pic>
          <p:nvPicPr>
            <p:cNvPr id="12" name="Picture 11">
              <a:extLst>
                <a:ext uri="{FF2B5EF4-FFF2-40B4-BE49-F238E27FC236}">
                  <a16:creationId xmlns:a16="http://schemas.microsoft.com/office/drawing/2014/main" id="{E590156D-D4FD-DB3A-3035-FA7D5A89DE7F}"/>
                </a:ext>
              </a:extLst>
            </p:cNvPr>
            <p:cNvPicPr>
              <a:picLocks noChangeAspect="1"/>
            </p:cNvPicPr>
            <p:nvPr/>
          </p:nvPicPr>
          <p:blipFill rotWithShape="1">
            <a:blip r:embed="rId3">
              <a:extLst>
                <a:ext uri="{28A0092B-C50C-407E-A947-70E740481C1C}">
                  <a14:useLocalDpi xmlns:a14="http://schemas.microsoft.com/office/drawing/2010/main" val="0"/>
                </a:ext>
              </a:extLst>
            </a:blip>
            <a:srcRect l="5291" t="19748" r="19252" b="11147"/>
            <a:stretch/>
          </p:blipFill>
          <p:spPr>
            <a:xfrm>
              <a:off x="4184117" y="757235"/>
              <a:ext cx="3661040" cy="5494349"/>
            </a:xfrm>
            <a:prstGeom prst="rect">
              <a:avLst/>
            </a:prstGeom>
          </p:spPr>
        </p:pic>
        <p:pic>
          <p:nvPicPr>
            <p:cNvPr id="14" name="Picture 13">
              <a:extLst>
                <a:ext uri="{FF2B5EF4-FFF2-40B4-BE49-F238E27FC236}">
                  <a16:creationId xmlns:a16="http://schemas.microsoft.com/office/drawing/2014/main" id="{272D3404-D330-2EC1-D16B-030468277EAA}"/>
                </a:ext>
              </a:extLst>
            </p:cNvPr>
            <p:cNvPicPr>
              <a:picLocks noChangeAspect="1"/>
            </p:cNvPicPr>
            <p:nvPr/>
          </p:nvPicPr>
          <p:blipFill rotWithShape="1">
            <a:blip r:embed="rId4">
              <a:extLst>
                <a:ext uri="{28A0092B-C50C-407E-A947-70E740481C1C}">
                  <a14:useLocalDpi xmlns:a14="http://schemas.microsoft.com/office/drawing/2010/main" val="0"/>
                </a:ext>
              </a:extLst>
            </a:blip>
            <a:srcRect l="5385" t="9389" r="19712" b="11901"/>
            <a:stretch/>
          </p:blipFill>
          <p:spPr>
            <a:xfrm>
              <a:off x="806242" y="710954"/>
              <a:ext cx="3594182" cy="5397910"/>
            </a:xfrm>
            <a:prstGeom prst="rect">
              <a:avLst/>
            </a:prstGeom>
          </p:spPr>
        </p:pic>
      </p:grpSp>
      <p:sp>
        <p:nvSpPr>
          <p:cNvPr id="2" name="TextShape 1">
            <a:extLst>
              <a:ext uri="{FF2B5EF4-FFF2-40B4-BE49-F238E27FC236}">
                <a16:creationId xmlns:a16="http://schemas.microsoft.com/office/drawing/2014/main" id="{A5C69C90-2D60-8CC6-2743-C86A1DCAE927}"/>
              </a:ext>
            </a:extLst>
          </p:cNvPr>
          <p:cNvSpPr txBox="1"/>
          <p:nvPr/>
        </p:nvSpPr>
        <p:spPr>
          <a:xfrm>
            <a:off x="1523520" y="-27362"/>
            <a:ext cx="9144960" cy="538640"/>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Results</a:t>
            </a:r>
            <a:endParaRPr lang="en-IN" sz="3992" b="1" spc="-1" dirty="0">
              <a:solidFill>
                <a:schemeClr val="bg1"/>
              </a:solidFill>
              <a:uFill>
                <a:solidFill>
                  <a:srgbClr val="FFFFFF"/>
                </a:solidFill>
              </a:uFill>
              <a:latin typeface="Times New Roman" pitchFamily="18" charset="0"/>
              <a:cs typeface="Times New Roman" pitchFamily="18" charset="0"/>
            </a:endParaRPr>
          </a:p>
        </p:txBody>
      </p:sp>
    </p:spTree>
    <p:extLst>
      <p:ext uri="{BB962C8B-B14F-4D97-AF65-F5344CB8AC3E}">
        <p14:creationId xmlns:p14="http://schemas.microsoft.com/office/powerpoint/2010/main" val="2819658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68A9BED-D3A7-9A1E-5AEC-5C2E37C8DD03}"/>
              </a:ext>
            </a:extLst>
          </p:cNvPr>
          <p:cNvSpPr txBox="1"/>
          <p:nvPr/>
        </p:nvSpPr>
        <p:spPr>
          <a:xfrm>
            <a:off x="1130282" y="6201422"/>
            <a:ext cx="9540240" cy="646331"/>
          </a:xfrm>
          <a:prstGeom prst="rect">
            <a:avLst/>
          </a:prstGeom>
          <a:noFill/>
        </p:spPr>
        <p:txBody>
          <a:bodyPr wrap="square">
            <a:spAutoFit/>
          </a:bodyPr>
          <a:lstStyle/>
          <a:p>
            <a:pPr algn="ctr">
              <a:spcBef>
                <a:spcPts val="510"/>
              </a:spcBef>
              <a:tabLst>
                <a:tab pos="0" algn="l"/>
              </a:tabLst>
            </a:pPr>
            <a:r>
              <a:rPr lang="en-US" sz="1800" b="1" dirty="0">
                <a:latin typeface="Times New Roman" pitchFamily="18" charset="0"/>
                <a:cs typeface="Times New Roman" pitchFamily="18" charset="0"/>
              </a:rPr>
              <a:t>Figure 6 (a &amp; b):</a:t>
            </a:r>
            <a:r>
              <a:rPr lang="en-US" sz="1800" dirty="0">
                <a:latin typeface="Times New Roman" pitchFamily="18" charset="0"/>
                <a:cs typeface="Times New Roman" pitchFamily="18" charset="0"/>
              </a:rPr>
              <a:t> Spatial and seasonal variation of Organic carbon (a) and Black </a:t>
            </a:r>
            <a:r>
              <a:rPr lang="en-US" dirty="0">
                <a:latin typeface="Times New Roman" pitchFamily="18" charset="0"/>
                <a:cs typeface="Times New Roman" pitchFamily="18" charset="0"/>
              </a:rPr>
              <a:t>carbon</a:t>
            </a:r>
            <a:r>
              <a:rPr lang="en-US" sz="1800" dirty="0">
                <a:latin typeface="Times New Roman" pitchFamily="18" charset="0"/>
                <a:cs typeface="Times New Roman" pitchFamily="18" charset="0"/>
              </a:rPr>
              <a:t> (b) from MERRA and model simulated with EDGAR and SAFAR 2018 emission inventory for 2018.</a:t>
            </a:r>
          </a:p>
        </p:txBody>
      </p:sp>
      <p:grpSp>
        <p:nvGrpSpPr>
          <p:cNvPr id="13" name="Group 12">
            <a:extLst>
              <a:ext uri="{FF2B5EF4-FFF2-40B4-BE49-F238E27FC236}">
                <a16:creationId xmlns:a16="http://schemas.microsoft.com/office/drawing/2014/main" id="{2E5AA9F7-6CE8-58DE-3373-5CAC8D38F152}"/>
              </a:ext>
            </a:extLst>
          </p:cNvPr>
          <p:cNvGrpSpPr/>
          <p:nvPr/>
        </p:nvGrpSpPr>
        <p:grpSpPr>
          <a:xfrm>
            <a:off x="1130282" y="521110"/>
            <a:ext cx="9714273" cy="5456902"/>
            <a:chOff x="1043265" y="1189700"/>
            <a:chExt cx="9714273" cy="4788312"/>
          </a:xfrm>
        </p:grpSpPr>
        <p:pic>
          <p:nvPicPr>
            <p:cNvPr id="3" name="Picture 2">
              <a:extLst>
                <a:ext uri="{FF2B5EF4-FFF2-40B4-BE49-F238E27FC236}">
                  <a16:creationId xmlns:a16="http://schemas.microsoft.com/office/drawing/2014/main" id="{03BB6E16-1208-8739-0F7C-27A70603F3BD}"/>
                </a:ext>
              </a:extLst>
            </p:cNvPr>
            <p:cNvPicPr>
              <a:picLocks noChangeAspect="1"/>
            </p:cNvPicPr>
            <p:nvPr/>
          </p:nvPicPr>
          <p:blipFill rotWithShape="1">
            <a:blip r:embed="rId2">
              <a:extLst>
                <a:ext uri="{28A0092B-C50C-407E-A947-70E740481C1C}">
                  <a14:useLocalDpi xmlns:a14="http://schemas.microsoft.com/office/drawing/2010/main" val="0"/>
                </a:ext>
              </a:extLst>
            </a:blip>
            <a:srcRect l="5933" t="19498" r="19516" b="10681"/>
            <a:stretch/>
          </p:blipFill>
          <p:spPr>
            <a:xfrm>
              <a:off x="1043265" y="1189700"/>
              <a:ext cx="4857137" cy="4788312"/>
            </a:xfrm>
            <a:prstGeom prst="rect">
              <a:avLst/>
            </a:prstGeom>
          </p:spPr>
        </p:pic>
        <p:pic>
          <p:nvPicPr>
            <p:cNvPr id="12" name="Picture 11">
              <a:extLst>
                <a:ext uri="{FF2B5EF4-FFF2-40B4-BE49-F238E27FC236}">
                  <a16:creationId xmlns:a16="http://schemas.microsoft.com/office/drawing/2014/main" id="{9B3109F9-3701-9B45-0781-1C8B549466AD}"/>
                </a:ext>
              </a:extLst>
            </p:cNvPr>
            <p:cNvPicPr>
              <a:picLocks noChangeAspect="1"/>
            </p:cNvPicPr>
            <p:nvPr/>
          </p:nvPicPr>
          <p:blipFill rotWithShape="1">
            <a:blip r:embed="rId3">
              <a:extLst>
                <a:ext uri="{28A0092B-C50C-407E-A947-70E740481C1C}">
                  <a14:useLocalDpi xmlns:a14="http://schemas.microsoft.com/office/drawing/2010/main" val="0"/>
                </a:ext>
              </a:extLst>
            </a:blip>
            <a:srcRect l="5744" t="19748" r="19704" b="10431"/>
            <a:stretch/>
          </p:blipFill>
          <p:spPr>
            <a:xfrm>
              <a:off x="5900402" y="1189701"/>
              <a:ext cx="4857136" cy="4788311"/>
            </a:xfrm>
            <a:prstGeom prst="rect">
              <a:avLst/>
            </a:prstGeom>
          </p:spPr>
        </p:pic>
      </p:grpSp>
      <p:sp>
        <p:nvSpPr>
          <p:cNvPr id="2" name="TextShape 1">
            <a:extLst>
              <a:ext uri="{FF2B5EF4-FFF2-40B4-BE49-F238E27FC236}">
                <a16:creationId xmlns:a16="http://schemas.microsoft.com/office/drawing/2014/main" id="{AE309D38-737D-5D8F-D43B-F5AC3312739E}"/>
              </a:ext>
            </a:extLst>
          </p:cNvPr>
          <p:cNvSpPr txBox="1"/>
          <p:nvPr/>
        </p:nvSpPr>
        <p:spPr>
          <a:xfrm>
            <a:off x="1523520" y="-27362"/>
            <a:ext cx="9144960" cy="548472"/>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Results</a:t>
            </a:r>
            <a:endParaRPr lang="en-IN" sz="3992" b="1" spc="-1" dirty="0">
              <a:solidFill>
                <a:schemeClr val="bg1"/>
              </a:solidFill>
              <a:uFill>
                <a:solidFill>
                  <a:srgbClr val="FFFFFF"/>
                </a:solidFill>
              </a:uFill>
              <a:latin typeface="Times New Roman" pitchFamily="18" charset="0"/>
              <a:cs typeface="Times New Roman" pitchFamily="18" charset="0"/>
            </a:endParaRPr>
          </a:p>
        </p:txBody>
      </p:sp>
    </p:spTree>
    <p:extLst>
      <p:ext uri="{BB962C8B-B14F-4D97-AF65-F5344CB8AC3E}">
        <p14:creationId xmlns:p14="http://schemas.microsoft.com/office/powerpoint/2010/main" val="334863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a:extLst>
              <a:ext uri="{FF2B5EF4-FFF2-40B4-BE49-F238E27FC236}">
                <a16:creationId xmlns:a16="http://schemas.microsoft.com/office/drawing/2014/main" id="{AE597402-C34F-F569-716C-995CED81A916}"/>
              </a:ext>
            </a:extLst>
          </p:cNvPr>
          <p:cNvSpPr txBox="1"/>
          <p:nvPr/>
        </p:nvSpPr>
        <p:spPr>
          <a:xfrm>
            <a:off x="1425549" y="0"/>
            <a:ext cx="9144960" cy="829527"/>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Conclusions</a:t>
            </a:r>
            <a:endParaRPr lang="en-IN" sz="3992" b="1" spc="-1" dirty="0">
              <a:solidFill>
                <a:schemeClr val="bg1"/>
              </a:solidFill>
              <a:uFill>
                <a:solidFill>
                  <a:srgbClr val="FFFFFF"/>
                </a:solidFill>
              </a:u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962E54E2-4138-9B9D-29BE-93D7F30B0853}"/>
              </a:ext>
            </a:extLst>
          </p:cNvPr>
          <p:cNvSpPr txBox="1"/>
          <p:nvPr/>
        </p:nvSpPr>
        <p:spPr>
          <a:xfrm>
            <a:off x="1425549" y="681323"/>
            <a:ext cx="9144960" cy="6280374"/>
          </a:xfrm>
          <a:prstGeom prst="rect">
            <a:avLst/>
          </a:prstGeom>
          <a:noFill/>
        </p:spPr>
        <p:txBody>
          <a:bodyPr wrap="square">
            <a:spAutoFit/>
          </a:bodyPr>
          <a:lstStyle/>
          <a:p>
            <a:pPr marL="457200" indent="-457200" algn="just">
              <a:lnSpc>
                <a:spcPct val="150000"/>
              </a:lnSpc>
              <a:buFont typeface="Wingdings" panose="05000000000000000000" pitchFamily="2" charset="2"/>
              <a:buChar char="§"/>
            </a:pPr>
            <a:r>
              <a:rPr lang="en-US" dirty="0">
                <a:solidFill>
                  <a:srgbClr val="000000"/>
                </a:solidFill>
                <a:effectLst/>
                <a:latin typeface="Times New Roman" panose="02020603050405020304" pitchFamily="18" charset="0"/>
                <a:ea typeface="Times New Roman" panose="02020603050405020304" pitchFamily="18" charset="0"/>
              </a:rPr>
              <a:t>The simulation provided a clear perspective on the seasonal variations and regional concentration patterns over the Indian region.</a:t>
            </a:r>
          </a:p>
          <a:p>
            <a:pPr marL="457200" indent="-457200" algn="just">
              <a:lnSpc>
                <a:spcPct val="150000"/>
              </a:lnSpc>
              <a:buFont typeface="Wingdings" panose="05000000000000000000" pitchFamily="2" charset="2"/>
              <a:buChar char="§"/>
            </a:pPr>
            <a:r>
              <a:rPr lang="en-US" dirty="0">
                <a:solidFill>
                  <a:srgbClr val="000000"/>
                </a:solidFill>
                <a:effectLst/>
                <a:latin typeface="Times New Roman" panose="02020603050405020304" pitchFamily="18" charset="0"/>
                <a:ea typeface="Times New Roman" panose="02020603050405020304" pitchFamily="18" charset="0"/>
              </a:rPr>
              <a:t>The simulated wind produced a realistic spatial pattern, but the magnitudes were relatively small.</a:t>
            </a:r>
          </a:p>
          <a:p>
            <a:pPr marL="457200" indent="-457200" algn="just">
              <a:lnSpc>
                <a:spcPct val="150000"/>
              </a:lnSpc>
              <a:buFont typeface="Wingdings" panose="05000000000000000000" pitchFamily="2" charset="2"/>
              <a:buChar char="§"/>
            </a:pPr>
            <a:r>
              <a:rPr lang="en-US" dirty="0">
                <a:solidFill>
                  <a:srgbClr val="000000"/>
                </a:solidFill>
                <a:effectLst/>
                <a:latin typeface="Times New Roman" panose="02020603050405020304" pitchFamily="18" charset="0"/>
                <a:ea typeface="Times New Roman" panose="02020603050405020304" pitchFamily="18" charset="0"/>
              </a:rPr>
              <a:t>The annual hourly time series of meteorological parameters correlated well with MERRA. </a:t>
            </a:r>
          </a:p>
          <a:p>
            <a:pPr marL="457200" indent="-457200" algn="just">
              <a:lnSpc>
                <a:spcPct val="150000"/>
              </a:lnSpc>
              <a:buFont typeface="Wingdings" panose="05000000000000000000" pitchFamily="2" charset="2"/>
              <a:buChar char="§"/>
            </a:pPr>
            <a:r>
              <a:rPr lang="en-US" dirty="0">
                <a:solidFill>
                  <a:srgbClr val="000000"/>
                </a:solidFill>
                <a:effectLst/>
                <a:latin typeface="Times New Roman" panose="02020603050405020304" pitchFamily="18" charset="0"/>
                <a:ea typeface="Times New Roman" panose="02020603050405020304" pitchFamily="18" charset="0"/>
              </a:rPr>
              <a:t>The Model simulated spatial pattern of the seasonal mean surface temperature at 2 m, wind speed, and PBL </a:t>
            </a:r>
            <a:r>
              <a:rPr lang="en-US" dirty="0">
                <a:solidFill>
                  <a:srgbClr val="000000"/>
                </a:solidFill>
                <a:latin typeface="Times New Roman" panose="02020603050405020304" pitchFamily="18" charset="0"/>
                <a:ea typeface="Times New Roman" panose="02020603050405020304" pitchFamily="18" charset="0"/>
              </a:rPr>
              <a:t>height</a:t>
            </a:r>
            <a:r>
              <a:rPr lang="en-US" dirty="0">
                <a:solidFill>
                  <a:srgbClr val="000000"/>
                </a:solidFill>
                <a:effectLst/>
                <a:latin typeface="Times New Roman" panose="02020603050405020304" pitchFamily="18" charset="0"/>
                <a:ea typeface="Times New Roman" panose="02020603050405020304" pitchFamily="18" charset="0"/>
              </a:rPr>
              <a:t> showed better agreement with MERRA.</a:t>
            </a:r>
          </a:p>
          <a:p>
            <a:pPr marL="457200" indent="-457200" algn="just">
              <a:lnSpc>
                <a:spcPct val="150000"/>
              </a:lnSpc>
              <a:buFont typeface="Wingdings" panose="05000000000000000000" pitchFamily="2" charset="2"/>
              <a:buChar char="§"/>
            </a:pPr>
            <a:r>
              <a:rPr lang="en-US" dirty="0">
                <a:solidFill>
                  <a:srgbClr val="000000"/>
                </a:solidFill>
                <a:effectLst/>
                <a:latin typeface="Times New Roman" panose="02020603050405020304" pitchFamily="18" charset="0"/>
                <a:ea typeface="Times New Roman" panose="02020603050405020304" pitchFamily="18" charset="0"/>
              </a:rPr>
              <a:t>The annual hourly time series of surface </a:t>
            </a:r>
            <a:r>
              <a:rPr lang="en-US" dirty="0" err="1">
                <a:solidFill>
                  <a:srgbClr val="000000"/>
                </a:solidFill>
                <a:effectLst/>
                <a:latin typeface="Times New Roman" panose="02020603050405020304" pitchFamily="18" charset="0"/>
                <a:ea typeface="Times New Roman" panose="02020603050405020304" pitchFamily="18" charset="0"/>
              </a:rPr>
              <a:t>BC</a:t>
            </a:r>
            <a:r>
              <a:rPr lang="en-US" baseline="-25000" dirty="0" err="1">
                <a:solidFill>
                  <a:srgbClr val="000000"/>
                </a:solidFill>
                <a:effectLst/>
                <a:latin typeface="Times New Roman" panose="02020603050405020304" pitchFamily="18" charset="0"/>
                <a:ea typeface="Times New Roman" panose="02020603050405020304" pitchFamily="18" charset="0"/>
              </a:rPr>
              <a:t>Sf</a:t>
            </a:r>
            <a:r>
              <a:rPr lang="en-US" dirty="0">
                <a:solidFill>
                  <a:srgbClr val="000000"/>
                </a:solidFill>
                <a:effectLst/>
                <a:latin typeface="Times New Roman" panose="02020603050405020304" pitchFamily="18" charset="0"/>
                <a:ea typeface="Times New Roman" panose="02020603050405020304" pitchFamily="18" charset="0"/>
              </a:rPr>
              <a:t> concentrations over the IGP region were slightly higher correlated (R= 0.75), respectively, with MERRA as compared to </a:t>
            </a:r>
            <a:r>
              <a:rPr lang="en-US" dirty="0" err="1">
                <a:solidFill>
                  <a:srgbClr val="000000"/>
                </a:solidFill>
                <a:effectLst/>
                <a:latin typeface="Times New Roman" panose="02020603050405020304" pitchFamily="18" charset="0"/>
                <a:ea typeface="Times New Roman" panose="02020603050405020304" pitchFamily="18" charset="0"/>
              </a:rPr>
              <a:t>BC</a:t>
            </a:r>
            <a:r>
              <a:rPr lang="en-US" baseline="-25000" dirty="0" err="1">
                <a:solidFill>
                  <a:srgbClr val="000000"/>
                </a:solidFill>
                <a:effectLst/>
                <a:latin typeface="Times New Roman" panose="02020603050405020304" pitchFamily="18" charset="0"/>
                <a:ea typeface="Times New Roman" panose="02020603050405020304" pitchFamily="18" charset="0"/>
              </a:rPr>
              <a:t>Ed</a:t>
            </a:r>
            <a:r>
              <a:rPr lang="en-US" dirty="0">
                <a:solidFill>
                  <a:srgbClr val="000000"/>
                </a:solidFill>
                <a:effectLst/>
                <a:latin typeface="Times New Roman" panose="02020603050405020304" pitchFamily="18" charset="0"/>
                <a:ea typeface="Times New Roman" panose="02020603050405020304" pitchFamily="18" charset="0"/>
              </a:rPr>
              <a:t> (R= 0.65) concentrations. </a:t>
            </a:r>
          </a:p>
          <a:p>
            <a:pPr marL="457200" indent="-457200" algn="just">
              <a:lnSpc>
                <a:spcPct val="150000"/>
              </a:lnSpc>
              <a:buFont typeface="Wingdings" panose="05000000000000000000" pitchFamily="2" charset="2"/>
              <a:buChar char="§"/>
            </a:pPr>
            <a:r>
              <a:rPr lang="en-US" dirty="0">
                <a:solidFill>
                  <a:srgbClr val="000000"/>
                </a:solidFill>
                <a:effectLst/>
                <a:latin typeface="Times New Roman" panose="02020603050405020304" pitchFamily="18" charset="0"/>
                <a:ea typeface="Times New Roman" panose="02020603050405020304" pitchFamily="18" charset="0"/>
              </a:rPr>
              <a:t>The annual hourly time series of surface </a:t>
            </a:r>
            <a:r>
              <a:rPr lang="en-US" dirty="0" err="1">
                <a:solidFill>
                  <a:srgbClr val="000000"/>
                </a:solidFill>
                <a:effectLst/>
                <a:latin typeface="Times New Roman" panose="02020603050405020304" pitchFamily="18" charset="0"/>
                <a:ea typeface="Times New Roman" panose="02020603050405020304" pitchFamily="18" charset="0"/>
              </a:rPr>
              <a:t>BC</a:t>
            </a:r>
            <a:r>
              <a:rPr lang="en-US" baseline="-25000" dirty="0" err="1">
                <a:solidFill>
                  <a:srgbClr val="000000"/>
                </a:solidFill>
                <a:latin typeface="Times New Roman" panose="02020603050405020304" pitchFamily="18" charset="0"/>
                <a:ea typeface="Times New Roman" panose="02020603050405020304" pitchFamily="18" charset="0"/>
              </a:rPr>
              <a:t>Sf</a:t>
            </a:r>
            <a:r>
              <a:rPr lang="en-US" dirty="0">
                <a:solidFill>
                  <a:srgbClr val="000000"/>
                </a:solidFill>
                <a:effectLst/>
                <a:latin typeface="Times New Roman" panose="02020603050405020304" pitchFamily="18" charset="0"/>
                <a:ea typeface="Times New Roman" panose="02020603050405020304" pitchFamily="18" charset="0"/>
              </a:rPr>
              <a:t> concentrations within the IGP region were slightly higher correlated (R= 0.83), respectively, with MERRA as compared to </a:t>
            </a:r>
            <a:r>
              <a:rPr lang="en-US" dirty="0" err="1">
                <a:solidFill>
                  <a:srgbClr val="000000"/>
                </a:solidFill>
                <a:effectLst/>
                <a:latin typeface="Times New Roman" panose="02020603050405020304" pitchFamily="18" charset="0"/>
                <a:ea typeface="Times New Roman" panose="02020603050405020304" pitchFamily="18" charset="0"/>
              </a:rPr>
              <a:t>BC</a:t>
            </a:r>
            <a:r>
              <a:rPr lang="en-US" baseline="-25000" dirty="0" err="1">
                <a:solidFill>
                  <a:srgbClr val="000000"/>
                </a:solidFill>
                <a:latin typeface="Times New Roman" panose="02020603050405020304" pitchFamily="18" charset="0"/>
                <a:ea typeface="Times New Roman" panose="02020603050405020304" pitchFamily="18" charset="0"/>
              </a:rPr>
              <a:t>Ed</a:t>
            </a:r>
            <a:r>
              <a:rPr lang="en-US" dirty="0">
                <a:solidFill>
                  <a:srgbClr val="000000"/>
                </a:solidFill>
                <a:effectLst/>
                <a:latin typeface="Times New Roman" panose="02020603050405020304" pitchFamily="18" charset="0"/>
                <a:ea typeface="Times New Roman" panose="02020603050405020304" pitchFamily="18" charset="0"/>
              </a:rPr>
              <a:t> (R= 0.59) concentrations. </a:t>
            </a:r>
          </a:p>
          <a:p>
            <a:pPr marL="457200" indent="-457200" algn="just">
              <a:lnSpc>
                <a:spcPct val="150000"/>
              </a:lnSpc>
              <a:buFont typeface="Wingdings" panose="05000000000000000000" pitchFamily="2" charset="2"/>
              <a:buChar char="§"/>
            </a:pPr>
            <a:r>
              <a:rPr lang="en-US" dirty="0">
                <a:solidFill>
                  <a:srgbClr val="000000"/>
                </a:solidFill>
                <a:effectLst/>
                <a:latin typeface="Times New Roman" panose="02020603050405020304" pitchFamily="18" charset="0"/>
                <a:ea typeface="Times New Roman" panose="02020603050405020304" pitchFamily="18" charset="0"/>
              </a:rPr>
              <a:t>Model-simulated spatial patterns of seasonal mean BC with SAFAR-2018 emission inventory and MERRA have a greater agreement than EDGAR emission inventory.</a:t>
            </a:r>
            <a:endParaRPr lang="en-IN" dirty="0"/>
          </a:p>
        </p:txBody>
      </p:sp>
    </p:spTree>
    <p:extLst>
      <p:ext uri="{BB962C8B-B14F-4D97-AF65-F5344CB8AC3E}">
        <p14:creationId xmlns:p14="http://schemas.microsoft.com/office/powerpoint/2010/main" val="2890289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1">
            <a:extLst>
              <a:ext uri="{FF2B5EF4-FFF2-40B4-BE49-F238E27FC236}">
                <a16:creationId xmlns:a16="http://schemas.microsoft.com/office/drawing/2014/main" id="{D8C2C629-E537-DEBB-DE93-97856D542DDD}"/>
              </a:ext>
            </a:extLst>
          </p:cNvPr>
          <p:cNvSpPr txBox="1"/>
          <p:nvPr/>
        </p:nvSpPr>
        <p:spPr>
          <a:xfrm>
            <a:off x="1523520" y="0"/>
            <a:ext cx="9144960" cy="829527"/>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References</a:t>
            </a:r>
            <a:endParaRPr lang="en-IN" sz="3992" b="1" spc="-1" dirty="0">
              <a:solidFill>
                <a:schemeClr val="bg1"/>
              </a:solidFill>
              <a:uFill>
                <a:solidFill>
                  <a:srgbClr val="FFFFFF"/>
                </a:solidFill>
              </a:u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FCCE3BFC-DF23-652F-358F-732231B1B112}"/>
              </a:ext>
            </a:extLst>
          </p:cNvPr>
          <p:cNvSpPr txBox="1"/>
          <p:nvPr/>
        </p:nvSpPr>
        <p:spPr>
          <a:xfrm>
            <a:off x="1523519" y="1132113"/>
            <a:ext cx="9144959" cy="5044779"/>
          </a:xfrm>
          <a:prstGeom prst="rect">
            <a:avLst/>
          </a:prstGeom>
          <a:noFill/>
        </p:spPr>
        <p:txBody>
          <a:bodyPr wrap="square">
            <a:spAutoFit/>
          </a:bodyPr>
          <a:lstStyle/>
          <a:p>
            <a:pPr marL="342900" indent="-342900" algn="just">
              <a:spcAft>
                <a:spcPts val="1000"/>
              </a:spcAft>
              <a:buFont typeface="Arial" panose="020B0604020202020204" pitchFamily="34" charset="0"/>
              <a:buChar char="•"/>
            </a:pPr>
            <a:r>
              <a:rPr lang="en-US" sz="14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Beig</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G., Sahu, S. K., Anand, V., Bano, S., Maji, S., Rathod, A., ...&amp;</a:t>
            </a:r>
            <a:r>
              <a:rPr lang="en-US" sz="14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Trimbake</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H. K. (2021a). India’s Maiden air quality forecasting framework for megacities of divergent environments: The SAFAR-project. </a:t>
            </a:r>
            <a:r>
              <a:rPr lang="en-US"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Environmental Modelling&amp; Software</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145</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105204.</a:t>
            </a:r>
          </a:p>
          <a:p>
            <a:pPr marL="342900" indent="-342900" algn="just">
              <a:spcAft>
                <a:spcPts val="1000"/>
              </a:spcAft>
              <a:buFont typeface="Arial" panose="020B0604020202020204" pitchFamily="34" charset="0"/>
              <a:buChar char="•"/>
            </a:pP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Govardhan, G., Satheesh, S. K., Moorthy, K. K., &amp;</a:t>
            </a:r>
            <a:r>
              <a:rPr lang="en-US" sz="14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Nanjundiah</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 (2019). Simulations of black carbon over the Indian region: improvements and implications of </a:t>
            </a:r>
            <a:r>
              <a:rPr lang="en-US" sz="14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diurnality</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in emissions. </a:t>
            </a:r>
            <a:r>
              <a:rPr lang="en-US"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Atmospheric Chemistry and Physics</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19</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(12), 8229-8241.</a:t>
            </a:r>
          </a:p>
          <a:p>
            <a:pPr marL="342900" indent="-342900" algn="just">
              <a:spcAft>
                <a:spcPts val="1000"/>
              </a:spcAft>
              <a:buFont typeface="Arial" panose="020B0604020202020204" pitchFamily="34" charset="0"/>
              <a:buChar char="•"/>
            </a:pP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Ramanathan, V., &amp; Carmichael, G. (2008). Global and regional climate changes due to black carbon. </a:t>
            </a:r>
            <a:r>
              <a:rPr lang="en-US"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Nature geoscience</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 221-227.</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1000"/>
              </a:spcAft>
              <a:buFont typeface="Arial" panose="020B0604020202020204" pitchFamily="34" charset="0"/>
              <a:buChar char="•"/>
            </a:pP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Shaw, K., Kennedy, C., &amp;</a:t>
            </a:r>
            <a:r>
              <a:rPr lang="en-US" sz="14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Dorea</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C. C. (2021). Non-sewered sanitation systems’ global greenhouse gas emissions: balancing sustainable development goal tradeoffs to end open defecation. </a:t>
            </a:r>
            <a:r>
              <a:rPr lang="en-US"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Sustainability</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13</a:t>
            </a:r>
            <a:r>
              <a:rPr lang="en-US" sz="14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(21), 11884.</a:t>
            </a:r>
            <a:endParaRPr lang="en-IN" sz="1200" dirty="0">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10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Wang, J., Ye, J., Zhang, Q., Zhao, J., Wu, Y., Li, J., ... &amp; Jacob, D. J. (2021). Aqueous production of secondary organic aerosol from fossil-fuel emissions in winter Beijing haze. Proceedings of the National Academy of Sciences, 118(8).</a:t>
            </a:r>
          </a:p>
          <a:p>
            <a:pPr marL="342900" indent="-342900" algn="just">
              <a:spcAft>
                <a:spcPts val="10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Xu, H., Ren, Y. A., Zhang, W., Meng, W., Yun, X., Yu, X., ... &amp; Tao, S. (2021). Updated global black carbon emissions from 1960 to 2017: Improvements, trends, and drivers. Environmental Science &amp; Technology, 55(12), 7869-7879.</a:t>
            </a:r>
          </a:p>
          <a:p>
            <a:pPr marL="342900" indent="-342900" algn="just">
              <a:spcAft>
                <a:spcPts val="10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Ramanathan, V, P J </a:t>
            </a:r>
            <a:r>
              <a:rPr lang="en-US" sz="1400" dirty="0" err="1">
                <a:latin typeface="Times New Roman" panose="02020603050405020304" pitchFamily="18" charset="0"/>
                <a:cs typeface="Times New Roman" panose="02020603050405020304" pitchFamily="18" charset="0"/>
              </a:rPr>
              <a:t>Crutzen</a:t>
            </a:r>
            <a:r>
              <a:rPr lang="en-US" sz="1400" dirty="0">
                <a:latin typeface="Times New Roman" panose="02020603050405020304" pitchFamily="18" charset="0"/>
                <a:cs typeface="Times New Roman" panose="02020603050405020304" pitchFamily="18" charset="0"/>
              </a:rPr>
              <a:t>, J T </a:t>
            </a:r>
            <a:r>
              <a:rPr lang="en-US" sz="1400" dirty="0" err="1">
                <a:latin typeface="Times New Roman" panose="02020603050405020304" pitchFamily="18" charset="0"/>
                <a:cs typeface="Times New Roman" panose="02020603050405020304" pitchFamily="18" charset="0"/>
              </a:rPr>
              <a:t>Kiehl</a:t>
            </a:r>
            <a:r>
              <a:rPr lang="en-US" sz="1400" dirty="0">
                <a:latin typeface="Times New Roman" panose="02020603050405020304" pitchFamily="18" charset="0"/>
                <a:cs typeface="Times New Roman" panose="02020603050405020304" pitchFamily="18" charset="0"/>
              </a:rPr>
              <a:t>, and D Rosenfeld. 2001. “Aerosols, Climate, and the Hydrological Cycle.” </a:t>
            </a:r>
            <a:r>
              <a:rPr lang="en-US" sz="1400" i="1" dirty="0">
                <a:latin typeface="Times New Roman" pitchFamily="18" charset="0"/>
                <a:cs typeface="Times New Roman" pitchFamily="18" charset="0"/>
              </a:rPr>
              <a:t>Science</a:t>
            </a:r>
            <a:r>
              <a:rPr lang="en-US" sz="1400" dirty="0">
                <a:latin typeface="Times New Roman" panose="02020603050405020304" pitchFamily="18" charset="0"/>
                <a:cs typeface="Times New Roman" panose="02020603050405020304" pitchFamily="18" charset="0"/>
              </a:rPr>
              <a:t> 294 (5549): 2119 LP-2124. https://doi.org/10.1126/science.1064034.</a:t>
            </a:r>
          </a:p>
          <a:p>
            <a:pPr marL="285750" indent="-285750" algn="just">
              <a:lnSpc>
                <a:spcPct val="150000"/>
              </a:lnSpc>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Watson, John G. 2002. “Visibility: Science and Regulation.” </a:t>
            </a:r>
            <a:r>
              <a:rPr lang="en-US" sz="1400" i="1" dirty="0">
                <a:latin typeface="Times New Roman" pitchFamily="18" charset="0"/>
                <a:cs typeface="Times New Roman" pitchFamily="18" charset="0"/>
              </a:rPr>
              <a:t>Journal of the Air &amp; Waste Management Association</a:t>
            </a:r>
            <a:r>
              <a:rPr lang="en-US" sz="1400" dirty="0">
                <a:latin typeface="Times New Roman" panose="02020603050405020304" pitchFamily="18" charset="0"/>
                <a:cs typeface="Times New Roman" panose="02020603050405020304" pitchFamily="18" charset="0"/>
              </a:rPr>
              <a:t> 52 (6): 628–713. https://doi.org/10.1080/10473289.2002.10470813</a:t>
            </a:r>
          </a:p>
        </p:txBody>
      </p:sp>
    </p:spTree>
    <p:extLst>
      <p:ext uri="{BB962C8B-B14F-4D97-AF65-F5344CB8AC3E}">
        <p14:creationId xmlns:p14="http://schemas.microsoft.com/office/powerpoint/2010/main" val="103126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3521" y="1"/>
            <a:ext cx="9144960" cy="6858000"/>
          </a:xfrm>
          <a:prstGeom prst="rect">
            <a:avLst/>
          </a:prstGeom>
          <a:solidFill>
            <a:schemeClr val="bg1"/>
          </a:solidFill>
        </p:spPr>
        <p:txBody>
          <a:bodyPr lIns="82925" tIns="41464" rIns="82925" bIns="41464">
            <a:normAutofit/>
          </a:bodyPr>
          <a:lstStyle/>
          <a:p>
            <a:pPr algn="ctr"/>
            <a:endParaRPr lang="en-US" sz="598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en-US" sz="598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endParaRPr lang="en-US" sz="598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a:r>
              <a:rPr lang="en-US"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Thank You </a:t>
            </a:r>
            <a:br>
              <a:rPr lang="en-US" sz="598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endParaRPr lang="en-US" sz="5988"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lgn="r"/>
            <a:fld id="{C0867C26-EDFE-4D43-A81D-F134C83ADDC9}" type="slidenum">
              <a:rPr lang="en-IN" sz="1270" spc="-1">
                <a:solidFill>
                  <a:srgbClr val="000000"/>
                </a:solidFill>
                <a:uFill>
                  <a:solidFill>
                    <a:srgbClr val="FFFFFF"/>
                  </a:solidFill>
                </a:uFill>
                <a:latin typeface="Times New Roman"/>
              </a:rPr>
              <a:t>14</a:t>
            </a:fld>
            <a:endParaRPr lang="en-IN" sz="1270" spc="-1">
              <a:solidFill>
                <a:srgbClr val="000000"/>
              </a:solidFill>
              <a:uFill>
                <a:solidFill>
                  <a:srgbClr val="FFFFFF"/>
                </a:solidFill>
              </a:uFill>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F0C74-818F-6BCB-7E08-7CDC3210B53E}"/>
              </a:ext>
            </a:extLst>
          </p:cNvPr>
          <p:cNvSpPr>
            <a:spLocks noGrp="1"/>
          </p:cNvSpPr>
          <p:nvPr>
            <p:ph idx="1"/>
          </p:nvPr>
        </p:nvSpPr>
        <p:spPr/>
        <p:txBody>
          <a:bodyPr>
            <a:normAutofit/>
          </a:bodyPr>
          <a:lstStyle/>
          <a:p>
            <a:pPr algn="just"/>
            <a:r>
              <a:rPr lang="en-IN" sz="3600" i="1" dirty="0">
                <a:latin typeface="Times New Roman" panose="02020603050405020304" pitchFamily="18" charset="0"/>
                <a:cs typeface="Times New Roman" panose="02020603050405020304" pitchFamily="18" charset="0"/>
              </a:rPr>
              <a:t>Introduction</a:t>
            </a:r>
          </a:p>
          <a:p>
            <a:pPr algn="just"/>
            <a:r>
              <a:rPr lang="en-IN" sz="3600" i="1" dirty="0">
                <a:latin typeface="Times New Roman" panose="02020603050405020304" pitchFamily="18" charset="0"/>
                <a:cs typeface="Times New Roman" panose="02020603050405020304" pitchFamily="18" charset="0"/>
              </a:rPr>
              <a:t>Methodology</a:t>
            </a:r>
          </a:p>
          <a:p>
            <a:pPr algn="just"/>
            <a:r>
              <a:rPr lang="en-IN" sz="3600" i="1" dirty="0">
                <a:latin typeface="Times New Roman" panose="02020603050405020304" pitchFamily="18" charset="0"/>
                <a:cs typeface="Times New Roman" panose="02020603050405020304" pitchFamily="18" charset="0"/>
              </a:rPr>
              <a:t>Results</a:t>
            </a:r>
          </a:p>
          <a:p>
            <a:pPr algn="just"/>
            <a:r>
              <a:rPr lang="en-IN" sz="3600" i="1" dirty="0">
                <a:latin typeface="Times New Roman" panose="02020603050405020304" pitchFamily="18" charset="0"/>
                <a:cs typeface="Times New Roman" panose="02020603050405020304" pitchFamily="18" charset="0"/>
              </a:rPr>
              <a:t>Conclusions</a:t>
            </a:r>
          </a:p>
          <a:p>
            <a:pPr algn="just"/>
            <a:r>
              <a:rPr lang="en-IN" sz="3600" i="1" dirty="0">
                <a:latin typeface="Times New Roman" panose="02020603050405020304" pitchFamily="18" charset="0"/>
                <a:cs typeface="Times New Roman" panose="02020603050405020304" pitchFamily="18" charset="0"/>
              </a:rPr>
              <a:t>References</a:t>
            </a:r>
          </a:p>
          <a:p>
            <a:pPr algn="just"/>
            <a:endParaRPr lang="en-IN" sz="3600" i="1" dirty="0">
              <a:latin typeface="Times New Roman" panose="02020603050405020304" pitchFamily="18" charset="0"/>
              <a:cs typeface="Times New Roman" panose="02020603050405020304" pitchFamily="18" charset="0"/>
            </a:endParaRPr>
          </a:p>
        </p:txBody>
      </p:sp>
      <p:sp>
        <p:nvSpPr>
          <p:cNvPr id="4" name="TextShape 1">
            <a:extLst>
              <a:ext uri="{FF2B5EF4-FFF2-40B4-BE49-F238E27FC236}">
                <a16:creationId xmlns:a16="http://schemas.microsoft.com/office/drawing/2014/main" id="{0CFA9053-5A98-B19E-C41B-04CD14F0A8EE}"/>
              </a:ext>
            </a:extLst>
          </p:cNvPr>
          <p:cNvSpPr txBox="1">
            <a:spLocks noGrp="1"/>
          </p:cNvSpPr>
          <p:nvPr>
            <p:ph type="title"/>
          </p:nvPr>
        </p:nvSpPr>
        <p:spPr>
          <a:xfrm>
            <a:off x="838200" y="365125"/>
            <a:ext cx="10515600" cy="1325563"/>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Contents</a:t>
            </a:r>
            <a:endParaRPr lang="en-IN" sz="3992" b="1" spc="-1" dirty="0">
              <a:solidFill>
                <a:schemeClr val="bg1"/>
              </a:solidFill>
              <a:uFill>
                <a:solidFill>
                  <a:srgbClr val="FFFFFF"/>
                </a:solidFill>
              </a:uFill>
              <a:latin typeface="Times New Roman" pitchFamily="18" charset="0"/>
              <a:cs typeface="Times New Roman" pitchFamily="18" charset="0"/>
            </a:endParaRPr>
          </a:p>
        </p:txBody>
      </p:sp>
    </p:spTree>
    <p:extLst>
      <p:ext uri="{BB962C8B-B14F-4D97-AF65-F5344CB8AC3E}">
        <p14:creationId xmlns:p14="http://schemas.microsoft.com/office/powerpoint/2010/main" val="84120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F0C74-818F-6BCB-7E08-7CDC3210B53E}"/>
              </a:ext>
            </a:extLst>
          </p:cNvPr>
          <p:cNvSpPr>
            <a:spLocks noGrp="1"/>
          </p:cNvSpPr>
          <p:nvPr>
            <p:ph idx="1"/>
          </p:nvPr>
        </p:nvSpPr>
        <p:spPr>
          <a:xfrm>
            <a:off x="838200" y="1524000"/>
            <a:ext cx="10515600" cy="4906297"/>
          </a:xfrm>
        </p:spPr>
        <p:txBody>
          <a:bodyPr>
            <a:normAutofit/>
          </a:bodyPr>
          <a:lstStyle/>
          <a:p>
            <a:pPr marL="564756" indent="-564756" algn="just">
              <a:buFont typeface="Wingdings" pitchFamily="2" charset="2"/>
              <a:buChar char="§"/>
            </a:pPr>
            <a:r>
              <a:rPr lang="en-US" sz="2400" dirty="0">
                <a:latin typeface="Times New Roman" pitchFamily="18" charset="0"/>
                <a:cs typeface="Times New Roman" pitchFamily="18" charset="0"/>
              </a:rPr>
              <a:t>Carbonaceous fine particulate matter (C-PM) consists of BC and OC, known as short-lived climate forcing agents (SLCF). </a:t>
            </a:r>
          </a:p>
          <a:p>
            <a:pPr marL="564756" indent="-564756" algn="just">
              <a:buFont typeface="Wingdings" pitchFamily="2" charset="2"/>
              <a:buChar char="§"/>
            </a:pPr>
            <a:r>
              <a:rPr lang="en-US" sz="2400" dirty="0">
                <a:latin typeface="Times New Roman" pitchFamily="18" charset="0"/>
                <a:cs typeface="Times New Roman" pitchFamily="18" charset="0"/>
              </a:rPr>
              <a:t>BC and OC have a warming and cooling effect on the atmosphere due to the absorption and reflection of incoming solar radiation.</a:t>
            </a:r>
          </a:p>
          <a:p>
            <a:pPr marL="564756" indent="-564756" algn="just">
              <a:buFont typeface="Wingdings" pitchFamily="2" charset="2"/>
              <a:buChar char="§"/>
            </a:pPr>
            <a:r>
              <a:rPr lang="en-US" sz="2400" dirty="0">
                <a:latin typeface="Times New Roman" pitchFamily="18" charset="0"/>
                <a:cs typeface="Times New Roman" pitchFamily="18" charset="0"/>
              </a:rPr>
              <a:t>BC may lead to cloud lifetime changes and affect monsoons via aerosol-cloud interaction (Wang et al., 2021). </a:t>
            </a:r>
          </a:p>
          <a:p>
            <a:pPr marL="564756" indent="-564756" algn="just">
              <a:buFont typeface="Wingdings" pitchFamily="2" charset="2"/>
              <a:buChar char="§"/>
            </a:pPr>
            <a:r>
              <a:rPr lang="en-US" sz="2400" dirty="0">
                <a:latin typeface="Times New Roman" pitchFamily="18" charset="0"/>
                <a:cs typeface="Times New Roman" pitchFamily="18" charset="0"/>
              </a:rPr>
              <a:t>Air quality has been a significant concern over the decades due to increasing emissions of BC </a:t>
            </a:r>
            <a:r>
              <a:rPr lang="en-US" sz="2400">
                <a:latin typeface="Times New Roman" pitchFamily="18" charset="0"/>
                <a:cs typeface="Times New Roman" pitchFamily="18" charset="0"/>
              </a:rPr>
              <a:t>and OC in </a:t>
            </a:r>
            <a:r>
              <a:rPr lang="en-US" sz="2400" dirty="0">
                <a:latin typeface="Times New Roman" pitchFamily="18" charset="0"/>
                <a:cs typeface="Times New Roman" pitchFamily="18" charset="0"/>
              </a:rPr>
              <a:t>Asian countries (Xu et al., 2021).</a:t>
            </a:r>
          </a:p>
          <a:p>
            <a:pPr marL="564756" indent="-564756" algn="just">
              <a:buFont typeface="Wingdings" pitchFamily="2" charset="2"/>
              <a:buChar char="§"/>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BC is considered a significant element that may contribute to global warming in addition to greenhouse gases (Ramanathan and Carmichael, 2008; Shaw et al., 2021) and also a second contributor to global warming after CO2. BC may significantly absorb solar radiation, which warms the atmosphere (Wang et al., 2021).</a:t>
            </a:r>
            <a:endParaRPr lang="en-IN" sz="2400" spc="-2" dirty="0">
              <a:latin typeface="Times New Roman" panose="02020603050405020304" pitchFamily="18" charset="0"/>
              <a:cs typeface="Times New Roman" pitchFamily="18" charset="0"/>
            </a:endParaRPr>
          </a:p>
          <a:p>
            <a:endParaRPr lang="en-IN" sz="2400" dirty="0">
              <a:latin typeface="Times New Roman" panose="02020603050405020304" pitchFamily="18" charset="0"/>
              <a:cs typeface="Times New Roman" panose="02020603050405020304" pitchFamily="18" charset="0"/>
            </a:endParaRPr>
          </a:p>
        </p:txBody>
      </p:sp>
      <p:sp>
        <p:nvSpPr>
          <p:cNvPr id="4" name="TextShape 1">
            <a:extLst>
              <a:ext uri="{FF2B5EF4-FFF2-40B4-BE49-F238E27FC236}">
                <a16:creationId xmlns:a16="http://schemas.microsoft.com/office/drawing/2014/main" id="{0CFA9053-5A98-B19E-C41B-04CD14F0A8EE}"/>
              </a:ext>
            </a:extLst>
          </p:cNvPr>
          <p:cNvSpPr txBox="1">
            <a:spLocks noGrp="1"/>
          </p:cNvSpPr>
          <p:nvPr>
            <p:ph type="title"/>
          </p:nvPr>
        </p:nvSpPr>
        <p:spPr>
          <a:xfrm>
            <a:off x="936522" y="0"/>
            <a:ext cx="10515600" cy="1327355"/>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Introduction</a:t>
            </a:r>
            <a:endParaRPr lang="en-IN" sz="3992" b="1" spc="-1" dirty="0">
              <a:solidFill>
                <a:schemeClr val="bg1"/>
              </a:solidFill>
              <a:uFill>
                <a:solidFill>
                  <a:srgbClr val="FFFFFF"/>
                </a:solidFill>
              </a:uFill>
              <a:latin typeface="Times New Roman" pitchFamily="18" charset="0"/>
              <a:cs typeface="Times New Roman" pitchFamily="18" charset="0"/>
            </a:endParaRPr>
          </a:p>
        </p:txBody>
      </p:sp>
    </p:spTree>
    <p:extLst>
      <p:ext uri="{BB962C8B-B14F-4D97-AF65-F5344CB8AC3E}">
        <p14:creationId xmlns:p14="http://schemas.microsoft.com/office/powerpoint/2010/main" val="38175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160206" y="-27363"/>
            <a:ext cx="9684775" cy="2419454"/>
          </a:xfrm>
        </p:spPr>
        <p:txBody>
          <a:bodyPr>
            <a:noAutofit/>
          </a:bodyPr>
          <a:lstStyle/>
          <a:p>
            <a:pPr algn="just">
              <a:lnSpc>
                <a:spcPct val="150000"/>
              </a:lnSpc>
              <a:buFont typeface="Wingdings" panose="05000000000000000000" pitchFamily="2" charset="2"/>
              <a:buChar char="§"/>
            </a:pPr>
            <a:r>
              <a:rPr lang="en-US" sz="1814" dirty="0">
                <a:latin typeface="Times New Roman" pitchFamily="18" charset="0"/>
                <a:cs typeface="Times New Roman" pitchFamily="18" charset="0"/>
              </a:rPr>
              <a:t>Carbonaceous fine PMs have (direct or indirect) effect on meteorological degradation and radiative forcing (Watson 2002) as well as changes in radiation budget, circulation pattern, and cloud albedo (Ramanathan et al. 2001</a:t>
            </a:r>
            <a:r>
              <a:rPr lang="en-US" sz="1814" dirty="0"/>
              <a:t>).</a:t>
            </a:r>
          </a:p>
          <a:p>
            <a:pPr algn="just">
              <a:lnSpc>
                <a:spcPct val="150000"/>
              </a:lnSpc>
              <a:buFont typeface="Wingdings" panose="05000000000000000000" pitchFamily="2" charset="2"/>
              <a:buChar char="§"/>
            </a:pPr>
            <a:r>
              <a:rPr lang="en-US" sz="1814" dirty="0">
                <a:latin typeface="Times New Roman" pitchFamily="18" charset="0"/>
                <a:cs typeface="Times New Roman" pitchFamily="18" charset="0"/>
              </a:rPr>
              <a:t>OC and EC have vital effects on air quality, atmospheric visibility, climate, and human health.</a:t>
            </a:r>
          </a:p>
          <a:p>
            <a:pPr marL="414643" indent="-414643" algn="just">
              <a:lnSpc>
                <a:spcPct val="150000"/>
              </a:lnSpc>
              <a:buFont typeface="Wingdings" pitchFamily="2" charset="2"/>
              <a:buChar char="Ø"/>
            </a:pPr>
            <a:endParaRPr lang="en-US" sz="1814" dirty="0"/>
          </a:p>
        </p:txBody>
      </p:sp>
      <p:pic>
        <p:nvPicPr>
          <p:cNvPr id="4" name="Picture 3" descr="http://www.koken-ltd.co.jp/english/particulaterespirators/hep1.jpg"/>
          <p:cNvPicPr>
            <a:picLocks noChangeAspect="1" noChangeArrowheads="1"/>
          </p:cNvPicPr>
          <p:nvPr/>
        </p:nvPicPr>
        <p:blipFill>
          <a:blip r:embed="rId3" cstate="print"/>
          <a:srcRect/>
          <a:stretch>
            <a:fillRect/>
          </a:stretch>
        </p:blipFill>
        <p:spPr bwMode="auto">
          <a:xfrm>
            <a:off x="1523520" y="2139601"/>
            <a:ext cx="3248981" cy="2602817"/>
          </a:xfrm>
          <a:prstGeom prst="rect">
            <a:avLst/>
          </a:prstGeom>
          <a:noFill/>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1310" y="4791384"/>
            <a:ext cx="3871126" cy="202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5" descr="http://www.pmel.noaa.gov/home/accomp/aero_force.gif"/>
          <p:cNvPicPr>
            <a:picLocks noChangeAspect="1" noChangeArrowheads="1"/>
          </p:cNvPicPr>
          <p:nvPr/>
        </p:nvPicPr>
        <p:blipFill rotWithShape="1">
          <a:blip r:embed="rId5" cstate="print"/>
          <a:srcRect t="8957"/>
          <a:stretch/>
        </p:blipFill>
        <p:spPr bwMode="auto">
          <a:xfrm>
            <a:off x="6994654" y="2392091"/>
            <a:ext cx="3663745" cy="2361079"/>
          </a:xfrm>
          <a:prstGeom prst="rect">
            <a:avLst/>
          </a:prstGeom>
          <a:noFill/>
        </p:spPr>
      </p:pic>
      <p:sp>
        <p:nvSpPr>
          <p:cNvPr id="9" name="Slide Number Placeholder 8"/>
          <p:cNvSpPr>
            <a:spLocks noGrp="1"/>
          </p:cNvSpPr>
          <p:nvPr>
            <p:ph type="sldNum" sz="quarter" idx="12"/>
          </p:nvPr>
        </p:nvSpPr>
        <p:spPr/>
        <p:txBody>
          <a:bodyPr/>
          <a:lstStyle/>
          <a:p>
            <a:pPr algn="r"/>
            <a:fld id="{C0867C26-EDFE-4D43-A81D-F134C83ADDC9}" type="slidenum">
              <a:rPr lang="en-IN" sz="1633" b="1" spc="-1">
                <a:solidFill>
                  <a:srgbClr val="000000"/>
                </a:solidFill>
                <a:uFill>
                  <a:solidFill>
                    <a:srgbClr val="FFFFFF"/>
                  </a:solidFill>
                </a:uFill>
                <a:latin typeface="Times New Roman"/>
              </a:rPr>
              <a:t>4</a:t>
            </a:fld>
            <a:endParaRPr lang="en-IN" sz="1633" b="1"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8576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2"/>
          <p:cNvSpPr txBox="1"/>
          <p:nvPr/>
        </p:nvSpPr>
        <p:spPr>
          <a:xfrm>
            <a:off x="1937301" y="1148039"/>
            <a:ext cx="8229627" cy="5422081"/>
          </a:xfrm>
          <a:prstGeom prst="rect">
            <a:avLst/>
          </a:prstGeom>
          <a:noFill/>
          <a:ln>
            <a:noFill/>
          </a:ln>
        </p:spPr>
        <p:txBody>
          <a:bodyPr lIns="0" tIns="0" rIns="0" bIns="0">
            <a:normAutofit/>
          </a:bodyPr>
          <a:lstStyle/>
          <a:p>
            <a:r>
              <a:rPr lang="en-US" sz="2177" b="1" u="sng" dirty="0">
                <a:latin typeface="Times New Roman" pitchFamily="18" charset="0"/>
                <a:cs typeface="Times New Roman" pitchFamily="18" charset="0"/>
              </a:rPr>
              <a:t>Modeled data:</a:t>
            </a:r>
          </a:p>
          <a:p>
            <a:r>
              <a:rPr lang="en-US" sz="2177" dirty="0">
                <a:latin typeface="Times New Roman" pitchFamily="18" charset="0"/>
                <a:cs typeface="Times New Roman" pitchFamily="18" charset="0"/>
              </a:rPr>
              <a:t>In this study, we are using WRF-</a:t>
            </a:r>
            <a:r>
              <a:rPr lang="en-US" sz="2177" dirty="0" err="1">
                <a:latin typeface="Times New Roman" pitchFamily="18" charset="0"/>
                <a:cs typeface="Times New Roman" pitchFamily="18" charset="0"/>
              </a:rPr>
              <a:t>Chem</a:t>
            </a:r>
            <a:r>
              <a:rPr lang="en-US" sz="2177" dirty="0">
                <a:latin typeface="Times New Roman" pitchFamily="18" charset="0"/>
                <a:cs typeface="Times New Roman" pitchFamily="18" charset="0"/>
              </a:rPr>
              <a:t> model with a version 3.9.1.1. – with 1 nested domains, , which are  shown in below figure-</a:t>
            </a:r>
            <a:endParaRPr lang="en-IN" sz="2177" spc="-1" dirty="0">
              <a:solidFill>
                <a:srgbClr val="000000"/>
              </a:solidFill>
              <a:uFill>
                <a:solidFill>
                  <a:srgbClr val="FFFFFF"/>
                </a:solidFill>
              </a:uFill>
              <a:latin typeface="Arial"/>
            </a:endParaRPr>
          </a:p>
        </p:txBody>
      </p:sp>
      <p:sp>
        <p:nvSpPr>
          <p:cNvPr id="4" name="TextBox 3"/>
          <p:cNvSpPr txBox="1"/>
          <p:nvPr/>
        </p:nvSpPr>
        <p:spPr>
          <a:xfrm>
            <a:off x="1948365" y="2208367"/>
            <a:ext cx="4147189" cy="1842746"/>
          </a:xfrm>
          <a:prstGeom prst="rect">
            <a:avLst/>
          </a:prstGeom>
          <a:noFill/>
        </p:spPr>
        <p:txBody>
          <a:bodyPr wrap="square" lIns="82925" tIns="41464" rIns="82925" bIns="41464" rtlCol="0">
            <a:spAutoFit/>
          </a:bodyPr>
          <a:lstStyle/>
          <a:p>
            <a:pPr marL="259153" indent="-259153">
              <a:buFont typeface="Arial" pitchFamily="34" charset="0"/>
              <a:buChar char="•"/>
            </a:pPr>
            <a:r>
              <a:rPr lang="en-US" sz="1633" dirty="0">
                <a:latin typeface="Times New Roman" pitchFamily="18" charset="0"/>
                <a:cs typeface="Times New Roman" pitchFamily="18" charset="0"/>
              </a:rPr>
              <a:t>NCEP FNL</a:t>
            </a:r>
          </a:p>
          <a:p>
            <a:pPr marL="259153" indent="-259153">
              <a:buFont typeface="Arial" pitchFamily="34" charset="0"/>
              <a:buChar char="•"/>
            </a:pPr>
            <a:r>
              <a:rPr lang="en-US" sz="1633" dirty="0">
                <a:latin typeface="Times New Roman" pitchFamily="18" charset="0"/>
                <a:cs typeface="Times New Roman" pitchFamily="18" charset="0"/>
              </a:rPr>
              <a:t>Global anthropogenic emissions</a:t>
            </a:r>
          </a:p>
          <a:p>
            <a:pPr marL="259153" indent="-259153">
              <a:buFont typeface="Arial" pitchFamily="34" charset="0"/>
              <a:buChar char="•"/>
            </a:pPr>
            <a:r>
              <a:rPr lang="en-US" sz="1633" dirty="0">
                <a:latin typeface="Times New Roman" pitchFamily="18" charset="0"/>
                <a:cs typeface="Times New Roman" pitchFamily="18" charset="0"/>
              </a:rPr>
              <a:t>MEGAN biogenic emissions</a:t>
            </a:r>
          </a:p>
          <a:p>
            <a:pPr marL="259153" indent="-259153">
              <a:buFont typeface="Arial" pitchFamily="34" charset="0"/>
              <a:buChar char="•"/>
            </a:pPr>
            <a:r>
              <a:rPr lang="en-US" sz="1633" dirty="0">
                <a:latin typeface="Times New Roman" pitchFamily="18" charset="0"/>
                <a:cs typeface="Times New Roman" pitchFamily="18" charset="0"/>
              </a:rPr>
              <a:t>FINN fire emissions</a:t>
            </a:r>
          </a:p>
          <a:p>
            <a:pPr marL="259153" indent="-259153">
              <a:buFont typeface="Arial" pitchFamily="34" charset="0"/>
              <a:buChar char="•"/>
            </a:pPr>
            <a:r>
              <a:rPr lang="en-US" sz="1633" dirty="0">
                <a:latin typeface="Times New Roman" pitchFamily="18" charset="0"/>
                <a:cs typeface="Times New Roman" pitchFamily="18" charset="0"/>
              </a:rPr>
              <a:t>lateral boundary and initial conditions</a:t>
            </a:r>
          </a:p>
          <a:p>
            <a:pPr marL="259153" indent="-259153">
              <a:buFont typeface="Arial" pitchFamily="34" charset="0"/>
              <a:buChar char="•"/>
            </a:pPr>
            <a:r>
              <a:rPr lang="en-US" sz="1633" dirty="0">
                <a:latin typeface="Times New Roman" pitchFamily="18" charset="0"/>
                <a:cs typeface="Times New Roman" pitchFamily="18" charset="0"/>
              </a:rPr>
              <a:t>Physical Scheme</a:t>
            </a:r>
          </a:p>
          <a:p>
            <a:pPr marL="259153" indent="-259153">
              <a:buFont typeface="Arial" pitchFamily="34" charset="0"/>
              <a:buChar char="•"/>
            </a:pPr>
            <a:r>
              <a:rPr lang="en-US" sz="1633" dirty="0">
                <a:latin typeface="Times New Roman" pitchFamily="18" charset="0"/>
                <a:cs typeface="Times New Roman" pitchFamily="18" charset="0"/>
              </a:rPr>
              <a:t>Chemistry scheme</a:t>
            </a:r>
          </a:p>
        </p:txBody>
      </p:sp>
      <p:pic>
        <p:nvPicPr>
          <p:cNvPr id="5" name="Picture 4"/>
          <p:cNvPicPr/>
          <p:nvPr/>
        </p:nvPicPr>
        <p:blipFill>
          <a:blip r:embed="rId2"/>
          <a:srcRect l="15123" t="21572" r="14741" b="19868"/>
          <a:stretch/>
        </p:blipFill>
        <p:spPr>
          <a:xfrm>
            <a:off x="6372509" y="2184708"/>
            <a:ext cx="5082072" cy="3840031"/>
          </a:xfrm>
          <a:prstGeom prst="rect">
            <a:avLst/>
          </a:prstGeom>
          <a:ln>
            <a:noFill/>
          </a:ln>
        </p:spPr>
      </p:pic>
      <p:sp>
        <p:nvSpPr>
          <p:cNvPr id="6" name="CustomShape 3"/>
          <p:cNvSpPr/>
          <p:nvPr/>
        </p:nvSpPr>
        <p:spPr>
          <a:xfrm>
            <a:off x="1740983" y="3982018"/>
            <a:ext cx="4367470" cy="189009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tIns="0" rIns="0" bIns="0" anchor="ctr"/>
          <a:lstStyle/>
          <a:p>
            <a:pPr marL="310819" indent="-303636" algn="just"/>
            <a:r>
              <a:rPr lang="en-US" sz="1814" spc="-1" dirty="0">
                <a:solidFill>
                  <a:srgbClr val="000000"/>
                </a:solidFill>
                <a:uFill>
                  <a:solidFill>
                    <a:srgbClr val="FFFFFF"/>
                  </a:solidFill>
                </a:uFill>
                <a:latin typeface="Times New Roman" pitchFamily="18" charset="0"/>
                <a:ea typeface="WenQuanYi Zen Hei Sharp"/>
                <a:cs typeface="Times New Roman" pitchFamily="18" charset="0"/>
              </a:rPr>
              <a:t>WRF-</a:t>
            </a:r>
            <a:r>
              <a:rPr lang="en-US" sz="1814" spc="-1" dirty="0" err="1">
                <a:solidFill>
                  <a:srgbClr val="000000"/>
                </a:solidFill>
                <a:uFill>
                  <a:solidFill>
                    <a:srgbClr val="FFFFFF"/>
                  </a:solidFill>
                </a:uFill>
                <a:latin typeface="Times New Roman" pitchFamily="18" charset="0"/>
                <a:ea typeface="WenQuanYi Zen Hei Sharp"/>
                <a:cs typeface="Times New Roman" pitchFamily="18" charset="0"/>
              </a:rPr>
              <a:t>Chem</a:t>
            </a:r>
            <a:r>
              <a:rPr lang="en-US" sz="1814" spc="-1" dirty="0">
                <a:solidFill>
                  <a:srgbClr val="000000"/>
                </a:solidFill>
                <a:uFill>
                  <a:solidFill>
                    <a:srgbClr val="FFFFFF"/>
                  </a:solidFill>
                </a:uFill>
                <a:latin typeface="Times New Roman" pitchFamily="18" charset="0"/>
                <a:ea typeface="WenQuanYi Zen Hei Sharp"/>
                <a:cs typeface="Times New Roman" pitchFamily="18" charset="0"/>
              </a:rPr>
              <a:t> version 3.9.1.1 was set up to perform air quality forecasting and use one nest domain-</a:t>
            </a:r>
            <a:endParaRPr lang="en-IN" sz="1814" spc="-1" dirty="0">
              <a:solidFill>
                <a:srgbClr val="000000"/>
              </a:solidFill>
              <a:uFill>
                <a:solidFill>
                  <a:srgbClr val="FFFFFF"/>
                </a:solidFill>
              </a:uFill>
              <a:latin typeface="Times New Roman" pitchFamily="18" charset="0"/>
              <a:cs typeface="Times New Roman" pitchFamily="18" charset="0"/>
            </a:endParaRPr>
          </a:p>
          <a:p>
            <a:pPr marL="310819" indent="-303636" algn="just"/>
            <a:r>
              <a:rPr lang="en-US" sz="1814" spc="-1" dirty="0">
                <a:solidFill>
                  <a:srgbClr val="000000"/>
                </a:solidFill>
                <a:uFill>
                  <a:solidFill>
                    <a:srgbClr val="FFFFFF"/>
                  </a:solidFill>
                </a:uFill>
                <a:latin typeface="Times New Roman" pitchFamily="18" charset="0"/>
                <a:ea typeface="WenQuanYi Zen Hei Sharp"/>
                <a:cs typeface="Times New Roman" pitchFamily="18" charset="0"/>
              </a:rPr>
              <a:t>1. Largest domain – 45 km resolution with 194 x 130 grid cell.</a:t>
            </a:r>
            <a:endParaRPr lang="en-IN" sz="1814" spc="-1" dirty="0">
              <a:solidFill>
                <a:srgbClr val="000000"/>
              </a:solidFill>
              <a:uFill>
                <a:solidFill>
                  <a:srgbClr val="FFFFFF"/>
                </a:solidFill>
              </a:uFill>
              <a:latin typeface="Times New Roman" pitchFamily="18" charset="0"/>
              <a:cs typeface="Times New Roman" pitchFamily="18" charset="0"/>
            </a:endParaRPr>
          </a:p>
          <a:p>
            <a:pPr marL="310819" indent="-303636" algn="just"/>
            <a:r>
              <a:rPr lang="en-US" sz="1814" spc="-1" dirty="0">
                <a:solidFill>
                  <a:srgbClr val="000000"/>
                </a:solidFill>
                <a:uFill>
                  <a:solidFill>
                    <a:srgbClr val="FFFFFF"/>
                  </a:solidFill>
                </a:uFill>
                <a:latin typeface="Times New Roman" pitchFamily="18" charset="0"/>
                <a:ea typeface="WenQuanYi Zen Hei Sharp"/>
                <a:cs typeface="Times New Roman" pitchFamily="18" charset="0"/>
              </a:rPr>
              <a:t>2. Second domain – 15 km resolution with 259 x 256 </a:t>
            </a:r>
            <a:endParaRPr lang="en-IN" sz="1814" spc="-1" dirty="0">
              <a:solidFill>
                <a:srgbClr val="000000"/>
              </a:solidFill>
              <a:uFill>
                <a:solidFill>
                  <a:srgbClr val="FFFFFF"/>
                </a:solidFill>
              </a:uFill>
              <a:latin typeface="Times New Roman" pitchFamily="18" charset="0"/>
              <a:cs typeface="Times New Roman" pitchFamily="18" charset="0"/>
            </a:endParaRPr>
          </a:p>
        </p:txBody>
      </p:sp>
      <p:sp>
        <p:nvSpPr>
          <p:cNvPr id="8" name="TextBox 7"/>
          <p:cNvSpPr txBox="1"/>
          <p:nvPr/>
        </p:nvSpPr>
        <p:spPr>
          <a:xfrm>
            <a:off x="8861091" y="6539727"/>
            <a:ext cx="1797309" cy="335025"/>
          </a:xfrm>
          <a:prstGeom prst="rect">
            <a:avLst/>
          </a:prstGeom>
          <a:noFill/>
        </p:spPr>
        <p:txBody>
          <a:bodyPr wrap="square" lIns="82925" tIns="41464" rIns="82925" bIns="41464" rtlCol="0">
            <a:spAutoFit/>
          </a:bodyPr>
          <a:lstStyle/>
          <a:p>
            <a:r>
              <a:rPr lang="en-US" sz="1633" dirty="0"/>
              <a:t>Continue ……</a:t>
            </a:r>
          </a:p>
        </p:txBody>
      </p:sp>
      <p:sp>
        <p:nvSpPr>
          <p:cNvPr id="2" name="Slide Number Placeholder 1"/>
          <p:cNvSpPr>
            <a:spLocks noGrp="1"/>
          </p:cNvSpPr>
          <p:nvPr>
            <p:ph type="sldNum" sz="quarter" idx="12"/>
          </p:nvPr>
        </p:nvSpPr>
        <p:spPr/>
        <p:txBody>
          <a:bodyPr/>
          <a:lstStyle/>
          <a:p>
            <a:pPr algn="r"/>
            <a:fld id="{C0867C26-EDFE-4D43-A81D-F134C83ADDC9}" type="slidenum">
              <a:rPr lang="en-IN" sz="1633" b="1" spc="-1">
                <a:solidFill>
                  <a:srgbClr val="000000"/>
                </a:solidFill>
                <a:uFill>
                  <a:solidFill>
                    <a:srgbClr val="FFFFFF"/>
                  </a:solidFill>
                </a:uFill>
                <a:latin typeface="Times New Roman"/>
              </a:rPr>
              <a:t>5</a:t>
            </a:fld>
            <a:endParaRPr lang="en-IN" sz="1633" b="1" spc="-1">
              <a:solidFill>
                <a:srgbClr val="000000"/>
              </a:solidFill>
              <a:uFill>
                <a:solidFill>
                  <a:srgbClr val="FFFFFF"/>
                </a:solidFill>
              </a:uFill>
              <a:latin typeface="Times New Roman"/>
            </a:endParaRPr>
          </a:p>
        </p:txBody>
      </p:sp>
      <p:sp>
        <p:nvSpPr>
          <p:cNvPr id="9" name="TextShape 1">
            <a:extLst>
              <a:ext uri="{FF2B5EF4-FFF2-40B4-BE49-F238E27FC236}">
                <a16:creationId xmlns:a16="http://schemas.microsoft.com/office/drawing/2014/main" id="{F455DD2C-C28B-1978-BBC2-FC2B60AA76A1}"/>
              </a:ext>
            </a:extLst>
          </p:cNvPr>
          <p:cNvSpPr txBox="1">
            <a:spLocks noGrp="1"/>
          </p:cNvSpPr>
          <p:nvPr>
            <p:ph type="title"/>
          </p:nvPr>
        </p:nvSpPr>
        <p:spPr>
          <a:xfrm>
            <a:off x="838200" y="-15878"/>
            <a:ext cx="10515600" cy="832307"/>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Methodology</a:t>
            </a:r>
            <a:endParaRPr lang="en-IN" sz="3992" b="1" spc="-1" dirty="0">
              <a:solidFill>
                <a:schemeClr val="bg1"/>
              </a:solidFill>
              <a:uFill>
                <a:solidFill>
                  <a:srgbClr val="FFFFFF"/>
                </a:solidFill>
              </a:uFill>
              <a:latin typeface="Times New Roman" pitchFamily="18" charset="0"/>
              <a:cs typeface="Times New Roman"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1523520" y="-27363"/>
            <a:ext cx="9144960" cy="829527"/>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WRF-</a:t>
            </a:r>
            <a:r>
              <a:rPr lang="en-US" sz="3992" b="1" dirty="0" err="1">
                <a:solidFill>
                  <a:schemeClr val="bg1"/>
                </a:solidFill>
                <a:latin typeface="Times New Roman" pitchFamily="18" charset="0"/>
                <a:cs typeface="Times New Roman" pitchFamily="18" charset="0"/>
              </a:rPr>
              <a:t>Chem</a:t>
            </a:r>
            <a:r>
              <a:rPr lang="en-US" sz="3992" b="1" dirty="0">
                <a:solidFill>
                  <a:schemeClr val="bg1"/>
                </a:solidFill>
                <a:latin typeface="Times New Roman" pitchFamily="18" charset="0"/>
                <a:cs typeface="Times New Roman" pitchFamily="18" charset="0"/>
              </a:rPr>
              <a:t> Input Library</a:t>
            </a:r>
            <a:endParaRPr lang="en-IN" sz="3992" b="1" spc="-1" dirty="0">
              <a:solidFill>
                <a:schemeClr val="bg1"/>
              </a:solidFill>
              <a:uFill>
                <a:solidFill>
                  <a:srgbClr val="FFFFFF"/>
                </a:solidFill>
              </a:u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00837194"/>
              </p:ext>
            </p:extLst>
          </p:nvPr>
        </p:nvGraphicFramePr>
        <p:xfrm>
          <a:off x="1690577" y="744279"/>
          <a:ext cx="8812286" cy="6072524"/>
        </p:xfrm>
        <a:graphic>
          <a:graphicData uri="http://schemas.openxmlformats.org/drawingml/2006/table">
            <a:tbl>
              <a:tblPr firstRow="1" firstCol="1" bandRow="1">
                <a:tableStyleId>{5C22544A-7EE6-4342-B048-85BDC9FD1C3A}</a:tableStyleId>
              </a:tblPr>
              <a:tblGrid>
                <a:gridCol w="763269">
                  <a:extLst>
                    <a:ext uri="{9D8B030D-6E8A-4147-A177-3AD203B41FA5}">
                      <a16:colId xmlns:a16="http://schemas.microsoft.com/office/drawing/2014/main" val="20000"/>
                    </a:ext>
                  </a:extLst>
                </a:gridCol>
                <a:gridCol w="2497971">
                  <a:extLst>
                    <a:ext uri="{9D8B030D-6E8A-4147-A177-3AD203B41FA5}">
                      <a16:colId xmlns:a16="http://schemas.microsoft.com/office/drawing/2014/main" val="20001"/>
                    </a:ext>
                  </a:extLst>
                </a:gridCol>
                <a:gridCol w="5551046">
                  <a:extLst>
                    <a:ext uri="{9D8B030D-6E8A-4147-A177-3AD203B41FA5}">
                      <a16:colId xmlns:a16="http://schemas.microsoft.com/office/drawing/2014/main" val="20002"/>
                    </a:ext>
                  </a:extLst>
                </a:gridCol>
              </a:tblGrid>
              <a:tr h="440568">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Sr. No.</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Process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Description</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1.</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Chemical mechanism</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MOZART chemistry (option 112)</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2.</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Microphysics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Thompson </a:t>
                      </a:r>
                      <a:r>
                        <a:rPr lang="en-IN" sz="1600" dirty="0" err="1">
                          <a:effectLst/>
                          <a:latin typeface="Times New Roman" pitchFamily="18" charset="0"/>
                          <a:cs typeface="Times New Roman" pitchFamily="18" charset="0"/>
                        </a:rPr>
                        <a:t>Graupel</a:t>
                      </a:r>
                      <a:r>
                        <a:rPr lang="en-IN" sz="1600" dirty="0">
                          <a:effectLst/>
                          <a:latin typeface="Times New Roman" pitchFamily="18" charset="0"/>
                          <a:cs typeface="Times New Roman" pitchFamily="18" charset="0"/>
                        </a:rPr>
                        <a:t> scheme</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5704">
                <a:tc>
                  <a:txBody>
                    <a:bodyPr/>
                    <a:lstStyle/>
                    <a:p>
                      <a:pPr marL="0" marR="0" algn="ctr">
                        <a:lnSpc>
                          <a:spcPct val="150000"/>
                        </a:lnSpc>
                        <a:spcBef>
                          <a:spcPts val="0"/>
                        </a:spcBef>
                        <a:spcAft>
                          <a:spcPts val="800"/>
                        </a:spcAft>
                      </a:pPr>
                      <a:r>
                        <a:rPr lang="en-IN" sz="1500" dirty="0">
                          <a:effectLst/>
                          <a:latin typeface="Times New Roman" pitchFamily="18" charset="0"/>
                          <a:cs typeface="Times New Roman" pitchFamily="18" charset="0"/>
                        </a:rPr>
                        <a:t>3.</a:t>
                      </a:r>
                      <a:endParaRPr lang="en-US" sz="15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dirty="0" err="1">
                          <a:effectLst/>
                          <a:latin typeface="Times New Roman" pitchFamily="18" charset="0"/>
                          <a:cs typeface="Times New Roman" pitchFamily="18" charset="0"/>
                        </a:rPr>
                        <a:t>Longwave</a:t>
                      </a:r>
                      <a:r>
                        <a:rPr lang="en-IN" sz="1600" dirty="0">
                          <a:effectLst/>
                          <a:latin typeface="Times New Roman" pitchFamily="18" charset="0"/>
                          <a:cs typeface="Times New Roman" pitchFamily="18" charset="0"/>
                        </a:rPr>
                        <a:t> radiation</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Rapid Radiative Transfer Model (RRTM)</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2100">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4.</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Shortwave radiation</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Rapid </a:t>
                      </a:r>
                      <a:r>
                        <a:rPr lang="en-IN" sz="1600" dirty="0" err="1">
                          <a:effectLst/>
                          <a:latin typeface="Times New Roman" pitchFamily="18" charset="0"/>
                          <a:cs typeface="Times New Roman" pitchFamily="18" charset="0"/>
                        </a:rPr>
                        <a:t>Radiative</a:t>
                      </a:r>
                      <a:r>
                        <a:rPr lang="en-IN" sz="1600" dirty="0">
                          <a:effectLst/>
                          <a:latin typeface="Times New Roman" pitchFamily="18" charset="0"/>
                          <a:cs typeface="Times New Roman" pitchFamily="18" charset="0"/>
                        </a:rPr>
                        <a:t> Transfer Model (RRTM)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Mlawer</a:t>
                      </a:r>
                      <a:r>
                        <a:rPr lang="en-US" sz="1600" dirty="0">
                          <a:effectLst/>
                          <a:latin typeface="Times New Roman" pitchFamily="18" charset="0"/>
                          <a:cs typeface="Times New Roman" pitchFamily="18" charset="0"/>
                        </a:rPr>
                        <a:t> et al., 1997)</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5.</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PBL Physics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Bougeault and Lacarrere (BouLac) PBL</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6.</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Cumulus physics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Grell 3D ensemble scheme</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7.</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Surface layer</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US" sz="1600" dirty="0">
                          <a:effectLst/>
                          <a:latin typeface="Times New Roman" pitchFamily="18" charset="0"/>
                          <a:cs typeface="Times New Roman" pitchFamily="18" charset="0"/>
                        </a:rPr>
                        <a:t>Noah Land Surface Model (Chen and </a:t>
                      </a:r>
                      <a:r>
                        <a:rPr lang="en-US" sz="1600" dirty="0" err="1">
                          <a:effectLst/>
                          <a:latin typeface="Times New Roman" pitchFamily="18" charset="0"/>
                          <a:cs typeface="Times New Roman" pitchFamily="18" charset="0"/>
                        </a:rPr>
                        <a:t>Dudhia</a:t>
                      </a:r>
                      <a:r>
                        <a:rPr lang="en-US" sz="1600" dirty="0">
                          <a:effectLst/>
                          <a:latin typeface="Times New Roman" pitchFamily="18" charset="0"/>
                          <a:cs typeface="Times New Roman" pitchFamily="18" charset="0"/>
                        </a:rPr>
                        <a:t>, 2001)</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8.</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Photolysis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dirty="0" err="1">
                          <a:effectLst/>
                          <a:latin typeface="Times New Roman" pitchFamily="18" charset="0"/>
                          <a:cs typeface="Times New Roman" pitchFamily="18" charset="0"/>
                        </a:rPr>
                        <a:t>Madronich</a:t>
                      </a:r>
                      <a:r>
                        <a:rPr lang="en-IN" sz="1600" dirty="0">
                          <a:effectLst/>
                          <a:latin typeface="Times New Roman" pitchFamily="18" charset="0"/>
                          <a:cs typeface="Times New Roman" pitchFamily="18" charset="0"/>
                        </a:rPr>
                        <a:t> F-TUV photolysis</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9.</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Aerosol Chemistry</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GOCART aerosol</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10.</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Dust</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GOCART dust emissions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11.</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US" sz="1600" dirty="0">
                          <a:effectLst/>
                          <a:latin typeface="Times New Roman" pitchFamily="18" charset="0"/>
                          <a:cs typeface="Times New Roman" pitchFamily="18" charset="0"/>
                        </a:rPr>
                        <a:t>Photolysis</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US" sz="1600">
                          <a:effectLst/>
                          <a:latin typeface="Times New Roman" pitchFamily="18" charset="0"/>
                          <a:cs typeface="Times New Roman" pitchFamily="18" charset="0"/>
                        </a:rPr>
                        <a:t>Madronich F-TUV </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12.</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Anthropogenic emissions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EDGAR HTAP</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13.</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Biogenic emissions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MEGAN</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14.</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FIRE emissions</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a:effectLst/>
                          <a:latin typeface="Times New Roman" pitchFamily="18" charset="0"/>
                          <a:cs typeface="Times New Roman" pitchFamily="18" charset="0"/>
                        </a:rPr>
                        <a:t>NCAR version-1 (FINNv1)</a:t>
                      </a:r>
                      <a:endParaRPr lang="en-US" sz="160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65704">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15.</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Boundary conditions</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50000"/>
                        </a:lnSpc>
                        <a:spcBef>
                          <a:spcPts val="0"/>
                        </a:spcBef>
                        <a:spcAft>
                          <a:spcPts val="800"/>
                        </a:spcAft>
                      </a:pPr>
                      <a:r>
                        <a:rPr lang="en-IN" sz="1600" dirty="0">
                          <a:effectLst/>
                          <a:latin typeface="Times New Roman" pitchFamily="18" charset="0"/>
                          <a:cs typeface="Times New Roman" pitchFamily="18" charset="0"/>
                        </a:rPr>
                        <a:t>MOZART</a:t>
                      </a:r>
                      <a:endParaRPr lang="en-US" sz="1600" dirty="0">
                        <a:effectLst/>
                        <a:latin typeface="Times New Roman" pitchFamily="18" charset="0"/>
                        <a:ea typeface="Calibri"/>
                        <a:cs typeface="Times New Roman" pitchFamily="18" charset="0"/>
                      </a:endParaRPr>
                    </a:p>
                  </a:txBody>
                  <a:tcPr marL="62215" marR="62215"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6517722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F55E1-474B-DCD0-BC39-43228811F781}"/>
              </a:ext>
            </a:extLst>
          </p:cNvPr>
          <p:cNvPicPr>
            <a:picLocks noChangeAspect="1"/>
          </p:cNvPicPr>
          <p:nvPr/>
        </p:nvPicPr>
        <p:blipFill rotWithShape="1">
          <a:blip r:embed="rId2">
            <a:extLst>
              <a:ext uri="{28A0092B-C50C-407E-A947-70E740481C1C}">
                <a14:useLocalDpi xmlns:a14="http://schemas.microsoft.com/office/drawing/2010/main" val="0"/>
              </a:ext>
            </a:extLst>
          </a:blip>
          <a:srcRect l="7411" t="22223" r="19621" b="9533"/>
          <a:stretch/>
        </p:blipFill>
        <p:spPr>
          <a:xfrm>
            <a:off x="6041570" y="1777781"/>
            <a:ext cx="5741501" cy="3999140"/>
          </a:xfrm>
          <a:prstGeom prst="rect">
            <a:avLst/>
          </a:prstGeom>
        </p:spPr>
      </p:pic>
      <p:sp>
        <p:nvSpPr>
          <p:cNvPr id="4" name="TextShape 1">
            <a:extLst>
              <a:ext uri="{FF2B5EF4-FFF2-40B4-BE49-F238E27FC236}">
                <a16:creationId xmlns:a16="http://schemas.microsoft.com/office/drawing/2014/main" id="{0CFA9053-5A98-B19E-C41B-04CD14F0A8EE}"/>
              </a:ext>
            </a:extLst>
          </p:cNvPr>
          <p:cNvSpPr txBox="1">
            <a:spLocks noGrp="1"/>
          </p:cNvSpPr>
          <p:nvPr>
            <p:ph type="title"/>
          </p:nvPr>
        </p:nvSpPr>
        <p:spPr>
          <a:xfrm>
            <a:off x="838200" y="114753"/>
            <a:ext cx="10515600" cy="1325563"/>
          </a:xfrm>
          <a:prstGeom prst="rect">
            <a:avLst/>
          </a:prstGeom>
          <a:solidFill>
            <a:schemeClr val="tx2"/>
          </a:solidFill>
          <a:ln>
            <a:noFill/>
          </a:ln>
        </p:spPr>
        <p:txBody>
          <a:bodyPr lIns="0" tIns="0" rIns="0" bIns="0" anchor="ctr"/>
          <a:lstStyle/>
          <a:p>
            <a:pPr algn="ctr"/>
            <a:r>
              <a:rPr lang="en-US" sz="3992" b="1" spc="-1" dirty="0">
                <a:solidFill>
                  <a:schemeClr val="bg1"/>
                </a:solidFill>
                <a:uFill>
                  <a:solidFill>
                    <a:srgbClr val="FFFFFF"/>
                  </a:solidFill>
                </a:uFill>
                <a:latin typeface="Times New Roman" pitchFamily="18" charset="0"/>
                <a:cs typeface="Times New Roman" pitchFamily="18" charset="0"/>
              </a:rPr>
              <a:t>Results</a:t>
            </a:r>
            <a:endParaRPr lang="en-IN" sz="3992" b="1" spc="-1" dirty="0">
              <a:solidFill>
                <a:schemeClr val="bg1"/>
              </a:solidFill>
              <a:uFill>
                <a:solidFill>
                  <a:srgbClr val="FFFFFF"/>
                </a:solidFill>
              </a:uFill>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id="{52A1C297-33DE-3BE7-2323-2FB20421CE53}"/>
              </a:ext>
            </a:extLst>
          </p:cNvPr>
          <p:cNvPicPr>
            <a:picLocks noChangeAspect="1"/>
          </p:cNvPicPr>
          <p:nvPr/>
        </p:nvPicPr>
        <p:blipFill rotWithShape="1">
          <a:blip r:embed="rId3">
            <a:extLst>
              <a:ext uri="{28A0092B-C50C-407E-A947-70E740481C1C}">
                <a14:useLocalDpi xmlns:a14="http://schemas.microsoft.com/office/drawing/2010/main" val="0"/>
              </a:ext>
            </a:extLst>
          </a:blip>
          <a:srcRect l="7389" t="21587" r="19460" b="10159"/>
          <a:stretch/>
        </p:blipFill>
        <p:spPr>
          <a:xfrm>
            <a:off x="300069" y="1733891"/>
            <a:ext cx="5741501" cy="4043030"/>
          </a:xfrm>
          <a:prstGeom prst="rect">
            <a:avLst/>
          </a:prstGeom>
        </p:spPr>
      </p:pic>
      <p:sp>
        <p:nvSpPr>
          <p:cNvPr id="8" name="TextBox 7">
            <a:extLst>
              <a:ext uri="{FF2B5EF4-FFF2-40B4-BE49-F238E27FC236}">
                <a16:creationId xmlns:a16="http://schemas.microsoft.com/office/drawing/2014/main" id="{A29623FB-E996-8AE6-0835-F522D1B4D76C}"/>
              </a:ext>
            </a:extLst>
          </p:cNvPr>
          <p:cNvSpPr txBox="1"/>
          <p:nvPr/>
        </p:nvSpPr>
        <p:spPr>
          <a:xfrm>
            <a:off x="519303" y="1777781"/>
            <a:ext cx="637793" cy="461665"/>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a)</a:t>
            </a:r>
          </a:p>
        </p:txBody>
      </p:sp>
      <p:sp>
        <p:nvSpPr>
          <p:cNvPr id="9" name="TextBox 8">
            <a:extLst>
              <a:ext uri="{FF2B5EF4-FFF2-40B4-BE49-F238E27FC236}">
                <a16:creationId xmlns:a16="http://schemas.microsoft.com/office/drawing/2014/main" id="{54E86E60-2EBB-B29B-5977-E9ECDC9CB342}"/>
              </a:ext>
            </a:extLst>
          </p:cNvPr>
          <p:cNvSpPr txBox="1"/>
          <p:nvPr/>
        </p:nvSpPr>
        <p:spPr>
          <a:xfrm>
            <a:off x="6260804" y="1802962"/>
            <a:ext cx="485393" cy="461665"/>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0B9C366B-3CB2-4A87-2C3F-B90926D8B083}"/>
              </a:ext>
            </a:extLst>
          </p:cNvPr>
          <p:cNvSpPr txBox="1"/>
          <p:nvPr/>
        </p:nvSpPr>
        <p:spPr>
          <a:xfrm>
            <a:off x="519303" y="5870817"/>
            <a:ext cx="11137864" cy="646331"/>
          </a:xfrm>
          <a:prstGeom prst="rect">
            <a:avLst/>
          </a:prstGeom>
          <a:noFill/>
        </p:spPr>
        <p:txBody>
          <a:bodyPr wrap="square">
            <a:spAutoFit/>
          </a:bodyPr>
          <a:lstStyle/>
          <a:p>
            <a:pPr algn="just">
              <a:spcBef>
                <a:spcPts val="510"/>
              </a:spcBef>
              <a:tabLst>
                <a:tab pos="0" algn="l"/>
              </a:tabLst>
            </a:pPr>
            <a:r>
              <a:rPr lang="en-US" sz="1800" b="1" dirty="0">
                <a:latin typeface="Times New Roman" pitchFamily="18" charset="0"/>
                <a:cs typeface="Times New Roman" pitchFamily="18" charset="0"/>
              </a:rPr>
              <a:t>Figure 2 (a &amp; b):</a:t>
            </a:r>
            <a:r>
              <a:rPr lang="en-US" sz="1800" dirty="0">
                <a:latin typeface="Times New Roman" pitchFamily="18" charset="0"/>
                <a:cs typeface="Times New Roman" pitchFamily="18" charset="0"/>
              </a:rPr>
              <a:t> </a:t>
            </a:r>
            <a:r>
              <a:rPr lang="en-US" dirty="0">
                <a:latin typeface="Times New Roman" pitchFamily="18" charset="0"/>
                <a:cs typeface="Times New Roman" pitchFamily="18" charset="0"/>
              </a:rPr>
              <a:t>Spatial distribution of black and organic carbon emission rate with two emission inventories like EDGAR HTAPs v2.2 and SAFAR 2018.</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79875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Shape 1">
            <a:extLst>
              <a:ext uri="{FF2B5EF4-FFF2-40B4-BE49-F238E27FC236}">
                <a16:creationId xmlns:a16="http://schemas.microsoft.com/office/drawing/2014/main" id="{F512C775-38C7-C8FF-2585-5B2B3CA5846B}"/>
              </a:ext>
            </a:extLst>
          </p:cNvPr>
          <p:cNvSpPr txBox="1"/>
          <p:nvPr/>
        </p:nvSpPr>
        <p:spPr>
          <a:xfrm>
            <a:off x="1523520" y="-27363"/>
            <a:ext cx="9144960" cy="829527"/>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Results</a:t>
            </a:r>
            <a:endParaRPr lang="en-IN" sz="3992" b="1" spc="-1" dirty="0">
              <a:solidFill>
                <a:schemeClr val="bg1"/>
              </a:solidFill>
              <a:uFill>
                <a:solidFill>
                  <a:srgbClr val="FFFFFF"/>
                </a:solidFill>
              </a:u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9B1307BF-7030-B99A-DB21-A042BF7BBFCC}"/>
              </a:ext>
            </a:extLst>
          </p:cNvPr>
          <p:cNvSpPr txBox="1"/>
          <p:nvPr/>
        </p:nvSpPr>
        <p:spPr>
          <a:xfrm>
            <a:off x="6676103" y="5325191"/>
            <a:ext cx="5161935" cy="646332"/>
          </a:xfrm>
          <a:prstGeom prst="rect">
            <a:avLst/>
          </a:prstGeom>
          <a:noFill/>
        </p:spPr>
        <p:txBody>
          <a:bodyPr wrap="square">
            <a:spAutoFit/>
          </a:bodyPr>
          <a:lstStyle/>
          <a:p>
            <a:r>
              <a:rPr lang="en-US" sz="1800" b="1" dirty="0">
                <a:solidFill>
                  <a:srgbClr val="000000"/>
                </a:solidFill>
                <a:effectLst/>
                <a:latin typeface="Times New Roman" panose="02020603050405020304" pitchFamily="18" charset="0"/>
                <a:ea typeface="Times New Roman" panose="02020603050405020304" pitchFamily="18" charset="0"/>
              </a:rPr>
              <a:t>Table 1: </a:t>
            </a:r>
            <a:r>
              <a:rPr lang="en-US" dirty="0">
                <a:solidFill>
                  <a:srgbClr val="000000"/>
                </a:solidFill>
                <a:latin typeface="Times New Roman" panose="02020603050405020304" pitchFamily="18" charset="0"/>
                <a:ea typeface="Times New Roman" panose="02020603050405020304" pitchFamily="18" charset="0"/>
              </a:rPr>
              <a:t>Annual c</a:t>
            </a:r>
            <a:r>
              <a:rPr lang="en-US" sz="1800" dirty="0">
                <a:solidFill>
                  <a:srgbClr val="000000"/>
                </a:solidFill>
                <a:effectLst/>
                <a:latin typeface="Times New Roman" panose="02020603050405020304" pitchFamily="18" charset="0"/>
                <a:ea typeface="Times New Roman" panose="02020603050405020304" pitchFamily="18" charset="0"/>
              </a:rPr>
              <a:t>omparison of simulated pollutants and meteorological parameters with observation</a:t>
            </a:r>
            <a:endParaRPr lang="en-IN" sz="1800" dirty="0"/>
          </a:p>
        </p:txBody>
      </p:sp>
      <p:sp>
        <p:nvSpPr>
          <p:cNvPr id="19" name="TextBox 18">
            <a:extLst>
              <a:ext uri="{FF2B5EF4-FFF2-40B4-BE49-F238E27FC236}">
                <a16:creationId xmlns:a16="http://schemas.microsoft.com/office/drawing/2014/main" id="{2FA7B41C-1178-FD7E-6E80-A04AD1E85E40}"/>
              </a:ext>
            </a:extLst>
          </p:cNvPr>
          <p:cNvSpPr txBox="1"/>
          <p:nvPr/>
        </p:nvSpPr>
        <p:spPr>
          <a:xfrm>
            <a:off x="715912" y="5648357"/>
            <a:ext cx="4644511" cy="369332"/>
          </a:xfrm>
          <a:prstGeom prst="rect">
            <a:avLst/>
          </a:prstGeom>
          <a:noFill/>
        </p:spPr>
        <p:txBody>
          <a:bodyPr wrap="square">
            <a:spAutoFit/>
          </a:bodyPr>
          <a:lstStyle/>
          <a:p>
            <a:pPr algn="just">
              <a:spcBef>
                <a:spcPts val="510"/>
              </a:spcBef>
              <a:tabLst>
                <a:tab pos="0" algn="l"/>
              </a:tabLst>
            </a:pPr>
            <a:r>
              <a:rPr lang="en-US" sz="1800" b="1" dirty="0">
                <a:latin typeface="Times New Roman" pitchFamily="18" charset="0"/>
                <a:cs typeface="Times New Roman" pitchFamily="18" charset="0"/>
              </a:rPr>
              <a:t>Figure 3: </a:t>
            </a:r>
            <a:r>
              <a:rPr lang="en-US" sz="1800" dirty="0">
                <a:latin typeface="Times New Roman" pitchFamily="18" charset="0"/>
                <a:cs typeface="Times New Roman" pitchFamily="18" charset="0"/>
              </a:rPr>
              <a:t>Temporal variation of the BC &amp; OC </a:t>
            </a:r>
          </a:p>
        </p:txBody>
      </p:sp>
      <p:pic>
        <p:nvPicPr>
          <p:cNvPr id="3" name="Picture 2">
            <a:extLst>
              <a:ext uri="{FF2B5EF4-FFF2-40B4-BE49-F238E27FC236}">
                <a16:creationId xmlns:a16="http://schemas.microsoft.com/office/drawing/2014/main" id="{A69BE4AC-F571-9B17-50DB-1572E8268296}"/>
              </a:ext>
            </a:extLst>
          </p:cNvPr>
          <p:cNvPicPr>
            <a:picLocks noChangeAspect="1"/>
          </p:cNvPicPr>
          <p:nvPr/>
        </p:nvPicPr>
        <p:blipFill rotWithShape="1">
          <a:blip r:embed="rId2">
            <a:extLst>
              <a:ext uri="{28A0092B-C50C-407E-A947-70E740481C1C}">
                <a14:useLocalDpi xmlns:a14="http://schemas.microsoft.com/office/drawing/2010/main" val="0"/>
              </a:ext>
            </a:extLst>
          </a:blip>
          <a:srcRect l="3262" t="19355" r="19319" b="10251"/>
          <a:stretch/>
        </p:blipFill>
        <p:spPr>
          <a:xfrm>
            <a:off x="-19664" y="820717"/>
            <a:ext cx="6115664" cy="4827640"/>
          </a:xfrm>
          <a:prstGeom prst="rect">
            <a:avLst/>
          </a:prstGeom>
        </p:spPr>
      </p:pic>
      <p:graphicFrame>
        <p:nvGraphicFramePr>
          <p:cNvPr id="6" name="Table 6">
            <a:extLst>
              <a:ext uri="{FF2B5EF4-FFF2-40B4-BE49-F238E27FC236}">
                <a16:creationId xmlns:a16="http://schemas.microsoft.com/office/drawing/2014/main" id="{1A7B6A23-B6A6-9B0B-A0BA-0A200B4D7D58}"/>
              </a:ext>
            </a:extLst>
          </p:cNvPr>
          <p:cNvGraphicFramePr>
            <a:graphicFrameLocks noGrp="1"/>
          </p:cNvGraphicFramePr>
          <p:nvPr>
            <p:extLst>
              <p:ext uri="{D42A27DB-BD31-4B8C-83A1-F6EECF244321}">
                <p14:modId xmlns:p14="http://schemas.microsoft.com/office/powerpoint/2010/main" val="252056697"/>
              </p:ext>
            </p:extLst>
          </p:nvPr>
        </p:nvGraphicFramePr>
        <p:xfrm>
          <a:off x="6096000" y="820717"/>
          <a:ext cx="5997677" cy="4256952"/>
        </p:xfrm>
        <a:graphic>
          <a:graphicData uri="http://schemas.openxmlformats.org/drawingml/2006/table">
            <a:tbl>
              <a:tblPr firstRow="1" bandRow="1">
                <a:tableStyleId>{D27102A9-8310-4765-A935-A1911B00CA55}</a:tableStyleId>
              </a:tblPr>
              <a:tblGrid>
                <a:gridCol w="856811">
                  <a:extLst>
                    <a:ext uri="{9D8B030D-6E8A-4147-A177-3AD203B41FA5}">
                      <a16:colId xmlns:a16="http://schemas.microsoft.com/office/drawing/2014/main" val="2297873729"/>
                    </a:ext>
                  </a:extLst>
                </a:gridCol>
                <a:gridCol w="971989">
                  <a:extLst>
                    <a:ext uri="{9D8B030D-6E8A-4147-A177-3AD203B41FA5}">
                      <a16:colId xmlns:a16="http://schemas.microsoft.com/office/drawing/2014/main" val="2083842000"/>
                    </a:ext>
                  </a:extLst>
                </a:gridCol>
                <a:gridCol w="806245">
                  <a:extLst>
                    <a:ext uri="{9D8B030D-6E8A-4147-A177-3AD203B41FA5}">
                      <a16:colId xmlns:a16="http://schemas.microsoft.com/office/drawing/2014/main" val="235390610"/>
                    </a:ext>
                  </a:extLst>
                </a:gridCol>
                <a:gridCol w="816078">
                  <a:extLst>
                    <a:ext uri="{9D8B030D-6E8A-4147-A177-3AD203B41FA5}">
                      <a16:colId xmlns:a16="http://schemas.microsoft.com/office/drawing/2014/main" val="775786114"/>
                    </a:ext>
                  </a:extLst>
                </a:gridCol>
                <a:gridCol w="832932">
                  <a:extLst>
                    <a:ext uri="{9D8B030D-6E8A-4147-A177-3AD203B41FA5}">
                      <a16:colId xmlns:a16="http://schemas.microsoft.com/office/drawing/2014/main" val="3146226398"/>
                    </a:ext>
                  </a:extLst>
                </a:gridCol>
                <a:gridCol w="856811">
                  <a:extLst>
                    <a:ext uri="{9D8B030D-6E8A-4147-A177-3AD203B41FA5}">
                      <a16:colId xmlns:a16="http://schemas.microsoft.com/office/drawing/2014/main" val="2077878767"/>
                    </a:ext>
                  </a:extLst>
                </a:gridCol>
                <a:gridCol w="856811">
                  <a:extLst>
                    <a:ext uri="{9D8B030D-6E8A-4147-A177-3AD203B41FA5}">
                      <a16:colId xmlns:a16="http://schemas.microsoft.com/office/drawing/2014/main" val="1185183647"/>
                    </a:ext>
                  </a:extLst>
                </a:gridCol>
              </a:tblGrid>
              <a:tr h="663074">
                <a:tc gridSpan="2">
                  <a:txBody>
                    <a:bodyPr/>
                    <a:lstStyle/>
                    <a:p>
                      <a:pPr algn="ctr"/>
                      <a:r>
                        <a:rPr lang="en-IN" dirty="0"/>
                        <a:t>Variables</a:t>
                      </a:r>
                    </a:p>
                  </a:txBody>
                  <a:tcPr/>
                </a:tc>
                <a:tc hMerge="1">
                  <a:txBody>
                    <a:bodyPr/>
                    <a:lstStyle/>
                    <a:p>
                      <a:endParaRPr lang="en-IN" dirty="0"/>
                    </a:p>
                  </a:txBody>
                  <a:tcPr/>
                </a:tc>
                <a:tc>
                  <a:txBody>
                    <a:bodyPr/>
                    <a:lstStyle/>
                    <a:p>
                      <a:r>
                        <a:rPr lang="en-IN" dirty="0"/>
                        <a:t>BC (ug m</a:t>
                      </a:r>
                      <a:r>
                        <a:rPr lang="en-IN" baseline="30000" dirty="0"/>
                        <a:t>-3</a:t>
                      </a:r>
                      <a:r>
                        <a:rPr lang="en-IN" dirty="0"/>
                        <a:t>)</a:t>
                      </a:r>
                    </a:p>
                  </a:txBody>
                  <a:tcPr/>
                </a:tc>
                <a:tc>
                  <a:txBody>
                    <a:bodyPr/>
                    <a:lstStyle/>
                    <a:p>
                      <a:r>
                        <a:rPr lang="en-IN" dirty="0"/>
                        <a:t>OC (ug m</a:t>
                      </a:r>
                      <a:r>
                        <a:rPr lang="en-IN" baseline="30000" dirty="0"/>
                        <a:t>-3</a:t>
                      </a:r>
                      <a:r>
                        <a:rPr lang="en-IN" baseline="0" dirty="0"/>
                        <a:t>)</a:t>
                      </a:r>
                      <a:endParaRPr lang="en-IN" dirty="0"/>
                    </a:p>
                  </a:txBody>
                  <a:tcPr/>
                </a:tc>
                <a:tc>
                  <a:txBody>
                    <a:bodyPr/>
                    <a:lstStyle/>
                    <a:p>
                      <a:r>
                        <a:rPr lang="en-IN" dirty="0"/>
                        <a:t>T (K)</a:t>
                      </a:r>
                    </a:p>
                  </a:txBody>
                  <a:tcPr/>
                </a:tc>
                <a:tc>
                  <a:txBody>
                    <a:bodyPr/>
                    <a:lstStyle/>
                    <a:p>
                      <a:r>
                        <a:rPr lang="en-IN" dirty="0"/>
                        <a:t>PBLH (m)</a:t>
                      </a:r>
                    </a:p>
                  </a:txBody>
                  <a:tcPr/>
                </a:tc>
                <a:tc>
                  <a:txBody>
                    <a:bodyPr/>
                    <a:lstStyle/>
                    <a:p>
                      <a:r>
                        <a:rPr lang="en-IN" dirty="0"/>
                        <a:t>WS (m s</a:t>
                      </a:r>
                      <a:r>
                        <a:rPr lang="en-IN" baseline="30000" dirty="0"/>
                        <a:t>-1</a:t>
                      </a:r>
                      <a:r>
                        <a:rPr lang="en-IN" dirty="0"/>
                        <a:t>)</a:t>
                      </a:r>
                    </a:p>
                  </a:txBody>
                  <a:tcPr/>
                </a:tc>
                <a:extLst>
                  <a:ext uri="{0D108BD9-81ED-4DB2-BD59-A6C34878D82A}">
                    <a16:rowId xmlns:a16="http://schemas.microsoft.com/office/drawing/2014/main" val="1707643682"/>
                  </a:ext>
                </a:extLst>
              </a:tr>
              <a:tr h="433499">
                <a:tc rowSpan="3">
                  <a:txBody>
                    <a:bodyPr/>
                    <a:lstStyle/>
                    <a:p>
                      <a:endParaRPr lang="en-IN" dirty="0"/>
                    </a:p>
                    <a:p>
                      <a:r>
                        <a:rPr lang="en-IN" dirty="0"/>
                        <a:t>Mean</a:t>
                      </a:r>
                    </a:p>
                  </a:txBody>
                  <a:tcPr/>
                </a:tc>
                <a:tc>
                  <a:txBody>
                    <a:bodyPr/>
                    <a:lstStyle/>
                    <a:p>
                      <a:r>
                        <a:rPr lang="en-IN" dirty="0"/>
                        <a:t>MERRA</a:t>
                      </a:r>
                    </a:p>
                  </a:txBody>
                  <a:tcPr/>
                </a:tc>
                <a:tc>
                  <a:txBody>
                    <a:bodyPr/>
                    <a:lstStyle/>
                    <a:p>
                      <a:r>
                        <a:rPr lang="en-IN" dirty="0"/>
                        <a:t>2.86</a:t>
                      </a:r>
                    </a:p>
                  </a:txBody>
                  <a:tcPr/>
                </a:tc>
                <a:tc>
                  <a:txBody>
                    <a:bodyPr/>
                    <a:lstStyle/>
                    <a:p>
                      <a:r>
                        <a:rPr lang="en-IN" dirty="0"/>
                        <a:t>13.00</a:t>
                      </a:r>
                    </a:p>
                  </a:txBody>
                  <a:tcPr/>
                </a:tc>
                <a:tc>
                  <a:txBody>
                    <a:bodyPr/>
                    <a:lstStyle/>
                    <a:p>
                      <a:r>
                        <a:rPr lang="en-IN" dirty="0"/>
                        <a:t>300.21</a:t>
                      </a:r>
                    </a:p>
                  </a:txBody>
                  <a:tcPr/>
                </a:tc>
                <a:tc>
                  <a:txBody>
                    <a:bodyPr/>
                    <a:lstStyle/>
                    <a:p>
                      <a:r>
                        <a:rPr lang="en-IN" dirty="0"/>
                        <a:t>1240</a:t>
                      </a:r>
                    </a:p>
                  </a:txBody>
                  <a:tcPr/>
                </a:tc>
                <a:tc>
                  <a:txBody>
                    <a:bodyPr/>
                    <a:lstStyle/>
                    <a:p>
                      <a:r>
                        <a:rPr lang="en-IN" dirty="0"/>
                        <a:t>2.97</a:t>
                      </a:r>
                    </a:p>
                  </a:txBody>
                  <a:tcPr/>
                </a:tc>
                <a:extLst>
                  <a:ext uri="{0D108BD9-81ED-4DB2-BD59-A6C34878D82A}">
                    <a16:rowId xmlns:a16="http://schemas.microsoft.com/office/drawing/2014/main" val="3962051070"/>
                  </a:ext>
                </a:extLst>
              </a:tr>
              <a:tr h="427207">
                <a:tc vMerge="1">
                  <a:txBody>
                    <a:bodyPr/>
                    <a:lstStyle/>
                    <a:p>
                      <a:endParaRPr lang="en-IN" dirty="0"/>
                    </a:p>
                  </a:txBody>
                  <a:tcPr/>
                </a:tc>
                <a:tc>
                  <a:txBody>
                    <a:bodyPr/>
                    <a:lstStyle/>
                    <a:p>
                      <a:r>
                        <a:rPr lang="en-IN" dirty="0"/>
                        <a:t>SAFAR</a:t>
                      </a:r>
                    </a:p>
                  </a:txBody>
                  <a:tcPr/>
                </a:tc>
                <a:tc>
                  <a:txBody>
                    <a:bodyPr/>
                    <a:lstStyle/>
                    <a:p>
                      <a:r>
                        <a:rPr lang="en-IN" dirty="0"/>
                        <a:t>3.15</a:t>
                      </a:r>
                    </a:p>
                  </a:txBody>
                  <a:tcPr/>
                </a:tc>
                <a:tc>
                  <a:txBody>
                    <a:bodyPr/>
                    <a:lstStyle/>
                    <a:p>
                      <a:r>
                        <a:rPr lang="en-IN" dirty="0"/>
                        <a:t>14.57</a:t>
                      </a:r>
                    </a:p>
                  </a:txBody>
                  <a:tcPr/>
                </a:tc>
                <a:tc>
                  <a:txBody>
                    <a:bodyPr/>
                    <a:lstStyle/>
                    <a:p>
                      <a:r>
                        <a:rPr lang="en-IN" dirty="0"/>
                        <a:t>299.49</a:t>
                      </a:r>
                    </a:p>
                  </a:txBody>
                  <a:tcPr/>
                </a:tc>
                <a:tc>
                  <a:txBody>
                    <a:bodyPr/>
                    <a:lstStyle/>
                    <a:p>
                      <a:r>
                        <a:rPr lang="en-IN" dirty="0"/>
                        <a:t>1036</a:t>
                      </a:r>
                    </a:p>
                  </a:txBody>
                  <a:tcPr/>
                </a:tc>
                <a:tc>
                  <a:txBody>
                    <a:bodyPr/>
                    <a:lstStyle/>
                    <a:p>
                      <a:r>
                        <a:rPr lang="en-IN" dirty="0"/>
                        <a:t>2.22</a:t>
                      </a:r>
                    </a:p>
                  </a:txBody>
                  <a:tcPr/>
                </a:tc>
                <a:extLst>
                  <a:ext uri="{0D108BD9-81ED-4DB2-BD59-A6C34878D82A}">
                    <a16:rowId xmlns:a16="http://schemas.microsoft.com/office/drawing/2014/main" val="3140223797"/>
                  </a:ext>
                </a:extLst>
              </a:tr>
              <a:tr h="428200">
                <a:tc vMerge="1">
                  <a:txBody>
                    <a:bodyPr/>
                    <a:lstStyle/>
                    <a:p>
                      <a:endParaRPr lang="en-IN" dirty="0"/>
                    </a:p>
                  </a:txBody>
                  <a:tcPr/>
                </a:tc>
                <a:tc>
                  <a:txBody>
                    <a:bodyPr/>
                    <a:lstStyle/>
                    <a:p>
                      <a:r>
                        <a:rPr lang="en-IN" dirty="0"/>
                        <a:t>EDGAR</a:t>
                      </a:r>
                    </a:p>
                  </a:txBody>
                  <a:tcPr/>
                </a:tc>
                <a:tc>
                  <a:txBody>
                    <a:bodyPr/>
                    <a:lstStyle/>
                    <a:p>
                      <a:r>
                        <a:rPr lang="en-IN" dirty="0"/>
                        <a:t>2.12</a:t>
                      </a:r>
                    </a:p>
                  </a:txBody>
                  <a:tcPr/>
                </a:tc>
                <a:tc>
                  <a:txBody>
                    <a:bodyPr/>
                    <a:lstStyle/>
                    <a:p>
                      <a:r>
                        <a:rPr lang="en-IN" dirty="0"/>
                        <a:t>11.08</a:t>
                      </a:r>
                    </a:p>
                  </a:txBody>
                  <a:tcPr/>
                </a:tc>
                <a:tc>
                  <a:txBody>
                    <a:bodyPr/>
                    <a:lstStyle/>
                    <a:p>
                      <a:r>
                        <a:rPr lang="en-IN" dirty="0"/>
                        <a:t>296.84</a:t>
                      </a:r>
                    </a:p>
                  </a:txBody>
                  <a:tcPr/>
                </a:tc>
                <a:tc>
                  <a:txBody>
                    <a:bodyPr/>
                    <a:lstStyle/>
                    <a:p>
                      <a:r>
                        <a:rPr lang="en-IN" dirty="0"/>
                        <a:t>1030</a:t>
                      </a:r>
                    </a:p>
                  </a:txBody>
                  <a:tcPr/>
                </a:tc>
                <a:tc>
                  <a:txBody>
                    <a:bodyPr/>
                    <a:lstStyle/>
                    <a:p>
                      <a:r>
                        <a:rPr lang="en-IN" dirty="0"/>
                        <a:t>2.21</a:t>
                      </a:r>
                    </a:p>
                  </a:txBody>
                  <a:tcPr/>
                </a:tc>
                <a:extLst>
                  <a:ext uri="{0D108BD9-81ED-4DB2-BD59-A6C34878D82A}">
                    <a16:rowId xmlns:a16="http://schemas.microsoft.com/office/drawing/2014/main" val="303727794"/>
                  </a:ext>
                </a:extLst>
              </a:tr>
              <a:tr h="384162">
                <a:tc rowSpan="2">
                  <a:txBody>
                    <a:bodyPr/>
                    <a:lstStyle/>
                    <a:p>
                      <a:endParaRPr lang="en-IN" dirty="0"/>
                    </a:p>
                    <a:p>
                      <a:r>
                        <a:rPr lang="en-IN" dirty="0"/>
                        <a:t>CC</a:t>
                      </a:r>
                    </a:p>
                  </a:txBody>
                  <a:tcPr/>
                </a:tc>
                <a:tc>
                  <a:txBody>
                    <a:bodyPr/>
                    <a:lstStyle/>
                    <a:p>
                      <a:r>
                        <a:rPr lang="en-IN" dirty="0" err="1"/>
                        <a:t>Me&amp;Sf</a:t>
                      </a:r>
                      <a:endParaRPr lang="en-IN" dirty="0"/>
                    </a:p>
                  </a:txBody>
                  <a:tcPr/>
                </a:tc>
                <a:tc>
                  <a:txBody>
                    <a:bodyPr/>
                    <a:lstStyle/>
                    <a:p>
                      <a:r>
                        <a:rPr lang="en-IN" dirty="0"/>
                        <a:t>0.75</a:t>
                      </a:r>
                    </a:p>
                  </a:txBody>
                  <a:tcPr/>
                </a:tc>
                <a:tc>
                  <a:txBody>
                    <a:bodyPr/>
                    <a:lstStyle/>
                    <a:p>
                      <a:r>
                        <a:rPr lang="en-IN" dirty="0"/>
                        <a:t>0.83</a:t>
                      </a:r>
                    </a:p>
                  </a:txBody>
                  <a:tcPr/>
                </a:tc>
                <a:tc>
                  <a:txBody>
                    <a:bodyPr/>
                    <a:lstStyle/>
                    <a:p>
                      <a:r>
                        <a:rPr lang="en-IN" dirty="0"/>
                        <a:t>0.91</a:t>
                      </a:r>
                    </a:p>
                  </a:txBody>
                  <a:tcPr/>
                </a:tc>
                <a:tc>
                  <a:txBody>
                    <a:bodyPr/>
                    <a:lstStyle/>
                    <a:p>
                      <a:r>
                        <a:rPr lang="en-IN" dirty="0"/>
                        <a:t>0.71</a:t>
                      </a:r>
                    </a:p>
                  </a:txBody>
                  <a:tcPr/>
                </a:tc>
                <a:tc>
                  <a:txBody>
                    <a:bodyPr/>
                    <a:lstStyle/>
                    <a:p>
                      <a:r>
                        <a:rPr lang="en-IN" dirty="0"/>
                        <a:t>0.69</a:t>
                      </a:r>
                    </a:p>
                  </a:txBody>
                  <a:tcPr/>
                </a:tc>
                <a:extLst>
                  <a:ext uri="{0D108BD9-81ED-4DB2-BD59-A6C34878D82A}">
                    <a16:rowId xmlns:a16="http://schemas.microsoft.com/office/drawing/2014/main" val="1596157774"/>
                  </a:ext>
                </a:extLst>
              </a:tr>
              <a:tr h="384162">
                <a:tc vMerge="1">
                  <a:txBody>
                    <a:bodyPr/>
                    <a:lstStyle/>
                    <a:p>
                      <a:endParaRPr lang="en-IN" dirty="0"/>
                    </a:p>
                  </a:txBody>
                  <a:tcPr/>
                </a:tc>
                <a:tc>
                  <a:txBody>
                    <a:bodyPr/>
                    <a:lstStyle/>
                    <a:p>
                      <a:r>
                        <a:rPr lang="en-IN" dirty="0" err="1"/>
                        <a:t>Me&amp;Ed</a:t>
                      </a:r>
                      <a:endParaRPr lang="en-IN" dirty="0"/>
                    </a:p>
                  </a:txBody>
                  <a:tcPr/>
                </a:tc>
                <a:tc>
                  <a:txBody>
                    <a:bodyPr/>
                    <a:lstStyle/>
                    <a:p>
                      <a:r>
                        <a:rPr lang="en-IN" dirty="0"/>
                        <a:t>0.65</a:t>
                      </a:r>
                    </a:p>
                  </a:txBody>
                  <a:tcPr/>
                </a:tc>
                <a:tc>
                  <a:txBody>
                    <a:bodyPr/>
                    <a:lstStyle/>
                    <a:p>
                      <a:r>
                        <a:rPr lang="en-IN" dirty="0"/>
                        <a:t>0.59</a:t>
                      </a:r>
                    </a:p>
                  </a:txBody>
                  <a:tcPr/>
                </a:tc>
                <a:tc>
                  <a:txBody>
                    <a:bodyPr/>
                    <a:lstStyle/>
                    <a:p>
                      <a:r>
                        <a:rPr lang="en-IN" dirty="0"/>
                        <a:t>0.89</a:t>
                      </a:r>
                    </a:p>
                  </a:txBody>
                  <a:tcPr/>
                </a:tc>
                <a:tc>
                  <a:txBody>
                    <a:bodyPr/>
                    <a:lstStyle/>
                    <a:p>
                      <a:r>
                        <a:rPr lang="en-IN" dirty="0"/>
                        <a:t>0.67</a:t>
                      </a:r>
                    </a:p>
                  </a:txBody>
                  <a:tcPr/>
                </a:tc>
                <a:tc>
                  <a:txBody>
                    <a:bodyPr/>
                    <a:lstStyle/>
                    <a:p>
                      <a:r>
                        <a:rPr lang="en-IN" dirty="0"/>
                        <a:t>0.65</a:t>
                      </a:r>
                    </a:p>
                  </a:txBody>
                  <a:tcPr/>
                </a:tc>
                <a:extLst>
                  <a:ext uri="{0D108BD9-81ED-4DB2-BD59-A6C34878D82A}">
                    <a16:rowId xmlns:a16="http://schemas.microsoft.com/office/drawing/2014/main" val="1782285026"/>
                  </a:ext>
                </a:extLst>
              </a:tr>
              <a:tr h="384162">
                <a:tc rowSpan="2">
                  <a:txBody>
                    <a:bodyPr/>
                    <a:lstStyle/>
                    <a:p>
                      <a:r>
                        <a:rPr lang="en-IN" dirty="0"/>
                        <a:t>Mean</a:t>
                      </a:r>
                    </a:p>
                    <a:p>
                      <a:r>
                        <a:rPr lang="en-IN" dirty="0"/>
                        <a:t>Bias</a:t>
                      </a:r>
                    </a:p>
                  </a:txBody>
                  <a:tcPr/>
                </a:tc>
                <a:tc>
                  <a:txBody>
                    <a:bodyPr/>
                    <a:lstStyle/>
                    <a:p>
                      <a:r>
                        <a:rPr lang="en-IN" dirty="0" err="1"/>
                        <a:t>Me&amp;Sf</a:t>
                      </a:r>
                      <a:endParaRPr lang="en-IN" dirty="0"/>
                    </a:p>
                  </a:txBody>
                  <a:tcPr/>
                </a:tc>
                <a:tc>
                  <a:txBody>
                    <a:bodyPr/>
                    <a:lstStyle/>
                    <a:p>
                      <a:r>
                        <a:rPr lang="en-IN" dirty="0"/>
                        <a:t>0.29</a:t>
                      </a:r>
                    </a:p>
                  </a:txBody>
                  <a:tcPr/>
                </a:tc>
                <a:tc>
                  <a:txBody>
                    <a:bodyPr/>
                    <a:lstStyle/>
                    <a:p>
                      <a:r>
                        <a:rPr lang="en-IN" dirty="0"/>
                        <a:t>1.56</a:t>
                      </a:r>
                    </a:p>
                  </a:txBody>
                  <a:tcPr/>
                </a:tc>
                <a:tc>
                  <a:txBody>
                    <a:bodyPr/>
                    <a:lstStyle/>
                    <a:p>
                      <a:r>
                        <a:rPr lang="en-IN" dirty="0"/>
                        <a:t>-0.72</a:t>
                      </a:r>
                    </a:p>
                  </a:txBody>
                  <a:tcPr/>
                </a:tc>
                <a:tc>
                  <a:txBody>
                    <a:bodyPr/>
                    <a:lstStyle/>
                    <a:p>
                      <a:r>
                        <a:rPr lang="en-IN" dirty="0"/>
                        <a:t>-204</a:t>
                      </a:r>
                    </a:p>
                  </a:txBody>
                  <a:tcPr/>
                </a:tc>
                <a:tc>
                  <a:txBody>
                    <a:bodyPr/>
                    <a:lstStyle/>
                    <a:p>
                      <a:r>
                        <a:rPr lang="en-IN" dirty="0"/>
                        <a:t>0.75</a:t>
                      </a:r>
                    </a:p>
                  </a:txBody>
                  <a:tcPr/>
                </a:tc>
                <a:extLst>
                  <a:ext uri="{0D108BD9-81ED-4DB2-BD59-A6C34878D82A}">
                    <a16:rowId xmlns:a16="http://schemas.microsoft.com/office/drawing/2014/main" val="1906984657"/>
                  </a:ext>
                </a:extLst>
              </a:tr>
              <a:tr h="384162">
                <a:tc vMerge="1">
                  <a:txBody>
                    <a:bodyPr/>
                    <a:lstStyle/>
                    <a:p>
                      <a:r>
                        <a:rPr lang="en-IN" dirty="0"/>
                        <a:t>Bias</a:t>
                      </a:r>
                    </a:p>
                  </a:txBody>
                  <a:tcPr/>
                </a:tc>
                <a:tc>
                  <a:txBody>
                    <a:bodyPr/>
                    <a:lstStyle/>
                    <a:p>
                      <a:r>
                        <a:rPr lang="en-IN" dirty="0" err="1"/>
                        <a:t>Me&amp;Ed</a:t>
                      </a:r>
                      <a:endParaRPr lang="en-IN" dirty="0"/>
                    </a:p>
                  </a:txBody>
                  <a:tcPr/>
                </a:tc>
                <a:tc>
                  <a:txBody>
                    <a:bodyPr/>
                    <a:lstStyle/>
                    <a:p>
                      <a:r>
                        <a:rPr lang="en-IN" dirty="0"/>
                        <a:t>-0.74</a:t>
                      </a:r>
                    </a:p>
                  </a:txBody>
                  <a:tcPr/>
                </a:tc>
                <a:tc>
                  <a:txBody>
                    <a:bodyPr/>
                    <a:lstStyle/>
                    <a:p>
                      <a:r>
                        <a:rPr lang="en-IN" dirty="0"/>
                        <a:t>-1.98</a:t>
                      </a:r>
                    </a:p>
                  </a:txBody>
                  <a:tcPr/>
                </a:tc>
                <a:tc>
                  <a:txBody>
                    <a:bodyPr/>
                    <a:lstStyle/>
                    <a:p>
                      <a:r>
                        <a:rPr lang="en-IN" dirty="0"/>
                        <a:t>-3.37</a:t>
                      </a:r>
                    </a:p>
                  </a:txBody>
                  <a:tcPr/>
                </a:tc>
                <a:tc>
                  <a:txBody>
                    <a:bodyPr/>
                    <a:lstStyle/>
                    <a:p>
                      <a:r>
                        <a:rPr lang="en-IN" dirty="0"/>
                        <a:t>-210</a:t>
                      </a:r>
                    </a:p>
                  </a:txBody>
                  <a:tcPr/>
                </a:tc>
                <a:tc>
                  <a:txBody>
                    <a:bodyPr/>
                    <a:lstStyle/>
                    <a:p>
                      <a:r>
                        <a:rPr lang="en-IN" dirty="0"/>
                        <a:t>0.76</a:t>
                      </a:r>
                    </a:p>
                  </a:txBody>
                  <a:tcPr/>
                </a:tc>
                <a:extLst>
                  <a:ext uri="{0D108BD9-81ED-4DB2-BD59-A6C34878D82A}">
                    <a16:rowId xmlns:a16="http://schemas.microsoft.com/office/drawing/2014/main" val="3713395403"/>
                  </a:ext>
                </a:extLst>
              </a:tr>
              <a:tr h="384162">
                <a:tc rowSpan="2">
                  <a:txBody>
                    <a:bodyPr/>
                    <a:lstStyle/>
                    <a:p>
                      <a:endParaRPr lang="en-IN" dirty="0"/>
                    </a:p>
                    <a:p>
                      <a:r>
                        <a:rPr lang="en-IN" dirty="0"/>
                        <a:t>RMSE</a:t>
                      </a:r>
                    </a:p>
                  </a:txBody>
                  <a:tcPr/>
                </a:tc>
                <a:tc>
                  <a:txBody>
                    <a:bodyPr/>
                    <a:lstStyle/>
                    <a:p>
                      <a:r>
                        <a:rPr lang="en-IN" dirty="0" err="1"/>
                        <a:t>Me&amp;Sf</a:t>
                      </a:r>
                      <a:endParaRPr lang="en-IN" dirty="0"/>
                    </a:p>
                  </a:txBody>
                  <a:tcPr/>
                </a:tc>
                <a:tc>
                  <a:txBody>
                    <a:bodyPr/>
                    <a:lstStyle/>
                    <a:p>
                      <a:r>
                        <a:rPr lang="en-IN" dirty="0"/>
                        <a:t>0.45</a:t>
                      </a:r>
                    </a:p>
                  </a:txBody>
                  <a:tcPr/>
                </a:tc>
                <a:tc>
                  <a:txBody>
                    <a:bodyPr/>
                    <a:lstStyle/>
                    <a:p>
                      <a:r>
                        <a:rPr lang="en-IN" dirty="0"/>
                        <a:t>1.60</a:t>
                      </a:r>
                    </a:p>
                  </a:txBody>
                  <a:tcPr/>
                </a:tc>
                <a:tc>
                  <a:txBody>
                    <a:bodyPr/>
                    <a:lstStyle/>
                    <a:p>
                      <a:r>
                        <a:rPr lang="en-IN" dirty="0"/>
                        <a:t>2.67</a:t>
                      </a:r>
                    </a:p>
                  </a:txBody>
                  <a:tcPr/>
                </a:tc>
                <a:tc>
                  <a:txBody>
                    <a:bodyPr/>
                    <a:lstStyle/>
                    <a:p>
                      <a:r>
                        <a:rPr lang="en-IN" dirty="0"/>
                        <a:t>274</a:t>
                      </a:r>
                    </a:p>
                  </a:txBody>
                  <a:tcPr/>
                </a:tc>
                <a:tc>
                  <a:txBody>
                    <a:bodyPr/>
                    <a:lstStyle/>
                    <a:p>
                      <a:r>
                        <a:rPr lang="en-IN" dirty="0"/>
                        <a:t>0.65</a:t>
                      </a:r>
                    </a:p>
                  </a:txBody>
                  <a:tcPr/>
                </a:tc>
                <a:extLst>
                  <a:ext uri="{0D108BD9-81ED-4DB2-BD59-A6C34878D82A}">
                    <a16:rowId xmlns:a16="http://schemas.microsoft.com/office/drawing/2014/main" val="843968580"/>
                  </a:ext>
                </a:extLst>
              </a:tr>
              <a:tr h="384162">
                <a:tc vMerge="1">
                  <a:txBody>
                    <a:bodyPr/>
                    <a:lstStyle/>
                    <a:p>
                      <a:endParaRPr lang="en-IN" dirty="0"/>
                    </a:p>
                  </a:txBody>
                  <a:tcPr/>
                </a:tc>
                <a:tc>
                  <a:txBody>
                    <a:bodyPr/>
                    <a:lstStyle/>
                    <a:p>
                      <a:r>
                        <a:rPr lang="en-IN" dirty="0" err="1"/>
                        <a:t>Me&amp;Ed</a:t>
                      </a:r>
                      <a:endParaRPr lang="en-IN" dirty="0"/>
                    </a:p>
                  </a:txBody>
                  <a:tcPr/>
                </a:tc>
                <a:tc>
                  <a:txBody>
                    <a:bodyPr/>
                    <a:lstStyle/>
                    <a:p>
                      <a:r>
                        <a:rPr lang="en-IN" dirty="0"/>
                        <a:t>0.87</a:t>
                      </a:r>
                    </a:p>
                  </a:txBody>
                  <a:tcPr/>
                </a:tc>
                <a:tc>
                  <a:txBody>
                    <a:bodyPr/>
                    <a:lstStyle/>
                    <a:p>
                      <a:r>
                        <a:rPr lang="en-IN" dirty="0"/>
                        <a:t>1.90</a:t>
                      </a:r>
                    </a:p>
                  </a:txBody>
                  <a:tcPr/>
                </a:tc>
                <a:tc>
                  <a:txBody>
                    <a:bodyPr/>
                    <a:lstStyle/>
                    <a:p>
                      <a:r>
                        <a:rPr lang="en-IN" dirty="0"/>
                        <a:t>3.63</a:t>
                      </a:r>
                    </a:p>
                  </a:txBody>
                  <a:tcPr/>
                </a:tc>
                <a:tc>
                  <a:txBody>
                    <a:bodyPr/>
                    <a:lstStyle/>
                    <a:p>
                      <a:r>
                        <a:rPr lang="en-IN" dirty="0"/>
                        <a:t>278</a:t>
                      </a:r>
                    </a:p>
                  </a:txBody>
                  <a:tcPr/>
                </a:tc>
                <a:tc>
                  <a:txBody>
                    <a:bodyPr/>
                    <a:lstStyle/>
                    <a:p>
                      <a:r>
                        <a:rPr lang="en-IN" dirty="0"/>
                        <a:t>0.69</a:t>
                      </a:r>
                    </a:p>
                  </a:txBody>
                  <a:tcPr/>
                </a:tc>
                <a:extLst>
                  <a:ext uri="{0D108BD9-81ED-4DB2-BD59-A6C34878D82A}">
                    <a16:rowId xmlns:a16="http://schemas.microsoft.com/office/drawing/2014/main" val="1112242778"/>
                  </a:ext>
                </a:extLst>
              </a:tr>
            </a:tbl>
          </a:graphicData>
        </a:graphic>
      </p:graphicFrame>
    </p:spTree>
    <p:extLst>
      <p:ext uri="{BB962C8B-B14F-4D97-AF65-F5344CB8AC3E}">
        <p14:creationId xmlns:p14="http://schemas.microsoft.com/office/powerpoint/2010/main" val="327780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14C2B9-4F1A-2F72-E2C3-29E1DAD13F4B}"/>
              </a:ext>
            </a:extLst>
          </p:cNvPr>
          <p:cNvSpPr txBox="1"/>
          <p:nvPr/>
        </p:nvSpPr>
        <p:spPr>
          <a:xfrm>
            <a:off x="2057047" y="6187107"/>
            <a:ext cx="8134413" cy="646331"/>
          </a:xfrm>
          <a:prstGeom prst="rect">
            <a:avLst/>
          </a:prstGeom>
          <a:noFill/>
        </p:spPr>
        <p:txBody>
          <a:bodyPr wrap="square">
            <a:spAutoFit/>
          </a:bodyPr>
          <a:lstStyle/>
          <a:p>
            <a:r>
              <a:rPr lang="en-US" b="1" dirty="0">
                <a:latin typeface="Times New Roman" pitchFamily="18" charset="0"/>
                <a:cs typeface="Times New Roman" pitchFamily="18" charset="0"/>
              </a:rPr>
              <a:t>Figure 4: </a:t>
            </a:r>
            <a:r>
              <a:rPr lang="en-US" dirty="0">
                <a:latin typeface="Times New Roman" pitchFamily="18" charset="0"/>
                <a:cs typeface="Times New Roman" pitchFamily="18" charset="0"/>
              </a:rPr>
              <a:t> Temporal variation of </a:t>
            </a:r>
            <a:r>
              <a:rPr lang="en-US" sz="1800" dirty="0">
                <a:latin typeface="Times New Roman" pitchFamily="18" charset="0"/>
                <a:cs typeface="Times New Roman" pitchFamily="18" charset="0"/>
              </a:rPr>
              <a:t>meteorological parameters (wind speed, temperature, PBL height) of MERRA reanalysis (red color) and model (black color)</a:t>
            </a:r>
            <a:endParaRPr lang="en-IN" dirty="0"/>
          </a:p>
        </p:txBody>
      </p:sp>
      <p:pic>
        <p:nvPicPr>
          <p:cNvPr id="5" name="Picture 4">
            <a:extLst>
              <a:ext uri="{FF2B5EF4-FFF2-40B4-BE49-F238E27FC236}">
                <a16:creationId xmlns:a16="http://schemas.microsoft.com/office/drawing/2014/main" id="{71A55ED2-A697-0FF3-9FCE-9148EB9BBF1D}"/>
              </a:ext>
            </a:extLst>
          </p:cNvPr>
          <p:cNvPicPr>
            <a:picLocks noChangeAspect="1"/>
          </p:cNvPicPr>
          <p:nvPr/>
        </p:nvPicPr>
        <p:blipFill rotWithShape="1">
          <a:blip r:embed="rId2">
            <a:extLst>
              <a:ext uri="{28A0092B-C50C-407E-A947-70E740481C1C}">
                <a14:useLocalDpi xmlns:a14="http://schemas.microsoft.com/office/drawing/2010/main" val="0"/>
              </a:ext>
            </a:extLst>
          </a:blip>
          <a:srcRect l="3405" t="19641" r="19605" b="10968"/>
          <a:stretch/>
        </p:blipFill>
        <p:spPr>
          <a:xfrm>
            <a:off x="2959508" y="886290"/>
            <a:ext cx="6518789" cy="5300817"/>
          </a:xfrm>
          <a:prstGeom prst="rect">
            <a:avLst/>
          </a:prstGeom>
        </p:spPr>
      </p:pic>
      <p:sp>
        <p:nvSpPr>
          <p:cNvPr id="2" name="TextShape 1">
            <a:extLst>
              <a:ext uri="{FF2B5EF4-FFF2-40B4-BE49-F238E27FC236}">
                <a16:creationId xmlns:a16="http://schemas.microsoft.com/office/drawing/2014/main" id="{7875611C-8E03-0683-9001-1BE28B2C52AF}"/>
              </a:ext>
            </a:extLst>
          </p:cNvPr>
          <p:cNvSpPr txBox="1"/>
          <p:nvPr/>
        </p:nvSpPr>
        <p:spPr>
          <a:xfrm>
            <a:off x="1523520" y="-27363"/>
            <a:ext cx="9144960" cy="829527"/>
          </a:xfrm>
          <a:prstGeom prst="rect">
            <a:avLst/>
          </a:prstGeom>
          <a:solidFill>
            <a:schemeClr val="tx2"/>
          </a:solidFill>
          <a:ln>
            <a:noFill/>
          </a:ln>
        </p:spPr>
        <p:txBody>
          <a:bodyPr lIns="0" tIns="0" rIns="0" bIns="0" anchor="ctr"/>
          <a:lstStyle/>
          <a:p>
            <a:pPr algn="ctr"/>
            <a:r>
              <a:rPr lang="en-US" sz="3992" b="1" dirty="0">
                <a:solidFill>
                  <a:schemeClr val="bg1"/>
                </a:solidFill>
                <a:latin typeface="Times New Roman" pitchFamily="18" charset="0"/>
                <a:cs typeface="Times New Roman" pitchFamily="18" charset="0"/>
              </a:rPr>
              <a:t>Results</a:t>
            </a:r>
            <a:endParaRPr lang="en-IN" sz="3992" b="1" spc="-1" dirty="0">
              <a:solidFill>
                <a:schemeClr val="bg1"/>
              </a:solidFill>
              <a:uFill>
                <a:solidFill>
                  <a:srgbClr val="FFFFFF"/>
                </a:solidFill>
              </a:uFill>
              <a:latin typeface="Times New Roman" pitchFamily="18" charset="0"/>
              <a:cs typeface="Times New Roman" pitchFamily="18" charset="0"/>
            </a:endParaRPr>
          </a:p>
        </p:txBody>
      </p:sp>
    </p:spTree>
    <p:extLst>
      <p:ext uri="{BB962C8B-B14F-4D97-AF65-F5344CB8AC3E}">
        <p14:creationId xmlns:p14="http://schemas.microsoft.com/office/powerpoint/2010/main" val="1440219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3257</TotalTime>
  <Words>1338</Words>
  <Application>Microsoft Office PowerPoint</Application>
  <PresentationFormat>Widescreen</PresentationFormat>
  <Paragraphs>191</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Contents</vt:lpstr>
      <vt:lpstr>Introduction</vt:lpstr>
      <vt:lpstr>PowerPoint Presentation</vt:lpstr>
      <vt:lpstr>Methodology</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Praveen Kumar</dc:creator>
  <cp:lastModifiedBy>Praveen Kumar</cp:lastModifiedBy>
  <cp:revision>19</cp:revision>
  <dcterms:created xsi:type="dcterms:W3CDTF">2023-04-21T13:07:16Z</dcterms:created>
  <dcterms:modified xsi:type="dcterms:W3CDTF">2023-09-28T03:46:09Z</dcterms:modified>
</cp:coreProperties>
</file>